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8" r:id="rId3"/>
    <p:sldId id="269" r:id="rId4"/>
    <p:sldId id="270" r:id="rId5"/>
    <p:sldId id="271" r:id="rId6"/>
    <p:sldId id="259" r:id="rId7"/>
    <p:sldId id="260" r:id="rId8"/>
    <p:sldId id="261" r:id="rId9"/>
    <p:sldId id="262" r:id="rId10"/>
    <p:sldId id="275" r:id="rId11"/>
    <p:sldId id="272" r:id="rId12"/>
    <p:sldId id="273" r:id="rId13"/>
    <p:sldId id="274" r:id="rId14"/>
    <p:sldId id="263" r:id="rId15"/>
    <p:sldId id="280" r:id="rId16"/>
    <p:sldId id="314" r:id="rId17"/>
    <p:sldId id="310" r:id="rId18"/>
    <p:sldId id="311" r:id="rId19"/>
    <p:sldId id="312" r:id="rId20"/>
    <p:sldId id="313" r:id="rId21"/>
    <p:sldId id="318" r:id="rId22"/>
    <p:sldId id="316" r:id="rId23"/>
    <p:sldId id="301" r:id="rId24"/>
    <p:sldId id="282" r:id="rId25"/>
    <p:sldId id="324" r:id="rId26"/>
    <p:sldId id="283" r:id="rId27"/>
    <p:sldId id="285" r:id="rId28"/>
    <p:sldId id="325" r:id="rId29"/>
    <p:sldId id="326" r:id="rId30"/>
    <p:sldId id="329" r:id="rId31"/>
    <p:sldId id="327" r:id="rId32"/>
    <p:sldId id="293" r:id="rId33"/>
    <p:sldId id="331" r:id="rId34"/>
    <p:sldId id="295" r:id="rId35"/>
    <p:sldId id="332" r:id="rId36"/>
    <p:sldId id="306" r:id="rId37"/>
    <p:sldId id="308" r:id="rId38"/>
    <p:sldId id="309" r:id="rId39"/>
    <p:sldId id="307" r:id="rId40"/>
    <p:sldId id="264" r:id="rId41"/>
    <p:sldId id="278" r:id="rId42"/>
    <p:sldId id="277" r:id="rId43"/>
    <p:sldId id="279" r:id="rId44"/>
    <p:sldId id="265" r:id="rId45"/>
    <p:sldId id="276" r:id="rId46"/>
    <p:sldId id="33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853"/>
    <a:srgbClr val="EF3998"/>
    <a:srgbClr val="E93FD5"/>
    <a:srgbClr val="730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68DC2-B036-4842-95E5-D69B9702A24E}" type="datetimeFigureOut">
              <a:rPr lang="en-SG" smtClean="0"/>
              <a:t>27/7/2011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16A32-FB6E-48AB-8397-6D1DE3019F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866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81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charset="-34"/>
              </a:defRPr>
            </a:lvl9pPr>
          </a:lstStyle>
          <a:p>
            <a:pPr eaLnBrk="1" hangingPunct="1"/>
            <a:fld id="{9DB43995-4FBF-44B1-ACF4-CEB5CCD411DA}" type="slidenum">
              <a:rPr lang="th-TH" sz="1200">
                <a:latin typeface="Calibri" pitchFamily="34" charset="0"/>
                <a:cs typeface="Cordia New" pitchFamily="34" charset="-34"/>
              </a:rPr>
              <a:pPr eaLnBrk="1" hangingPunct="1"/>
              <a:t>5</a:t>
            </a:fld>
            <a:endParaRPr lang="th-TH" sz="120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7/27/2011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686800" cy="3886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An Evaluation of the 1980 Version of Thai-based Writing System Used in </a:t>
            </a:r>
            <a:r>
              <a:rPr lang="en-US" sz="4000" dirty="0" err="1" smtClean="0"/>
              <a:t>Chob</a:t>
            </a:r>
            <a:r>
              <a:rPr lang="en-US" sz="4000" dirty="0" smtClean="0"/>
              <a:t> </a:t>
            </a:r>
            <a:r>
              <a:rPr lang="en-US" sz="4000" dirty="0" err="1" smtClean="0"/>
              <a:t>Khacha-Anant’s</a:t>
            </a:r>
            <a:r>
              <a:rPr lang="en-US" sz="4000" dirty="0" smtClean="0"/>
              <a:t> Yao (</a:t>
            </a:r>
            <a:r>
              <a:rPr lang="en-US" sz="4000" dirty="0" err="1" smtClean="0"/>
              <a:t>Iu</a:t>
            </a:r>
            <a:r>
              <a:rPr lang="en-US" sz="4000" dirty="0" smtClean="0"/>
              <a:t>-Mien) Lessons in View of Language Maintenance for their Communities</a:t>
            </a:r>
            <a:endParaRPr lang="en-SG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362896"/>
            <a:ext cx="8686800" cy="1199704"/>
          </a:xfrm>
        </p:spPr>
        <p:txBody>
          <a:bodyPr/>
          <a:lstStyle/>
          <a:p>
            <a:r>
              <a:rPr lang="en-US" b="1" dirty="0" smtClean="0">
                <a:solidFill>
                  <a:srgbClr val="EF3998"/>
                </a:solidFill>
              </a:rPr>
              <a:t>The 11</a:t>
            </a:r>
            <a:r>
              <a:rPr lang="en-US" b="1" baseline="30000" dirty="0" smtClean="0">
                <a:solidFill>
                  <a:srgbClr val="EF3998"/>
                </a:solidFill>
              </a:rPr>
              <a:t>th</a:t>
            </a:r>
            <a:r>
              <a:rPr lang="en-US" b="1" dirty="0" smtClean="0">
                <a:solidFill>
                  <a:srgbClr val="EF3998"/>
                </a:solidFill>
              </a:rPr>
              <a:t> International Conference on Thai Studies, 26-28 July 2011</a:t>
            </a:r>
            <a:endParaRPr lang="en-SG" b="1" dirty="0">
              <a:solidFill>
                <a:srgbClr val="EF3998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5810696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err="1" smtClean="0">
                <a:solidFill>
                  <a:srgbClr val="FFFF00"/>
                </a:solidFill>
              </a:rPr>
              <a:t>Chiangrai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Rajabhat</a:t>
            </a:r>
            <a:r>
              <a:rPr lang="en-US" dirty="0" smtClean="0">
                <a:solidFill>
                  <a:srgbClr val="FFFF00"/>
                </a:solidFill>
              </a:rPr>
              <a:t> University, Thailand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T. Daniel Arisawa</a:t>
            </a:r>
            <a:endParaRPr lang="en-S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5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4864291"/>
          </a:xfrm>
        </p:spPr>
        <p:txBody>
          <a:bodyPr/>
          <a:lstStyle/>
          <a:p>
            <a:r>
              <a:rPr lang="en-US" dirty="0" smtClean="0"/>
              <a:t>33 initial consonants</a:t>
            </a:r>
          </a:p>
          <a:p>
            <a:r>
              <a:rPr lang="en-US" dirty="0" smtClean="0"/>
              <a:t>20 consonants are shared with Standard Thai</a:t>
            </a:r>
          </a:p>
          <a:p>
            <a:r>
              <a:rPr lang="en-US" dirty="0" smtClean="0"/>
              <a:t>13 are unique to </a:t>
            </a:r>
            <a:r>
              <a:rPr lang="en-US" dirty="0" err="1" smtClean="0"/>
              <a:t>Iu</a:t>
            </a:r>
            <a:r>
              <a:rPr lang="en-US" dirty="0" smtClean="0"/>
              <a:t>-Mien (non-existent in Thai)</a:t>
            </a:r>
          </a:p>
          <a:p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Iu</a:t>
            </a:r>
            <a:r>
              <a:rPr lang="en-US" dirty="0" smtClean="0"/>
              <a:t>-Mien phonology: Consonants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Intro&gt;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pic>
        <p:nvPicPr>
          <p:cNvPr id="2050" name="Picture 2" descr="C:\Users\Tamami\Documents\CRU\FaaNua_July2011CRU\ScreenHunter_27 Jul. 26 14.1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4"/>
          <a:stretch/>
        </p:blipFill>
        <p:spPr bwMode="auto">
          <a:xfrm>
            <a:off x="0" y="2781300"/>
            <a:ext cx="91440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mami\Documents\CRU\FaaNua_July2011CRU\ScreenHunter_28 Jul. 26 14.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1850"/>
            <a:ext cx="91440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33400" y="2057400"/>
            <a:ext cx="8153400" cy="6096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Notched Right Arrow 5"/>
          <p:cNvSpPr/>
          <p:nvPr/>
        </p:nvSpPr>
        <p:spPr>
          <a:xfrm rot="2926305" flipH="1">
            <a:off x="5934621" y="3379604"/>
            <a:ext cx="3810000" cy="10953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Challenge!</a:t>
            </a:r>
            <a:endParaRPr lang="en-SG" sz="3600" b="1" dirty="0"/>
          </a:p>
        </p:txBody>
      </p:sp>
    </p:spTree>
    <p:extLst>
      <p:ext uri="{BB962C8B-B14F-4D97-AF65-F5344CB8AC3E}">
        <p14:creationId xmlns:p14="http://schemas.microsoft.com/office/powerpoint/2010/main" val="178949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795" y="21357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Consonant clusters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Intro&gt;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pic>
        <p:nvPicPr>
          <p:cNvPr id="3075" name="Picture 3" descr="C:\Users\Tamami\Documents\CRU\FaaNua_July2011CRU\ScreenHunter_30 Jul. 26 14.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1" y="1066800"/>
            <a:ext cx="8940009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2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86400" y="1219200"/>
            <a:ext cx="3512127" cy="5169091"/>
          </a:xfrm>
        </p:spPr>
        <p:txBody>
          <a:bodyPr/>
          <a:lstStyle/>
          <a:p>
            <a:r>
              <a:rPr lang="en-US" dirty="0" smtClean="0"/>
              <a:t>8 </a:t>
            </a:r>
            <a:r>
              <a:rPr lang="en-US" dirty="0" err="1" smtClean="0"/>
              <a:t>monophthongs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12 diphthongs</a:t>
            </a:r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Iu</a:t>
            </a:r>
            <a:r>
              <a:rPr lang="en-US" dirty="0" smtClean="0"/>
              <a:t>-Mien phonology: Vowels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Intro&gt;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pic>
        <p:nvPicPr>
          <p:cNvPr id="4098" name="Picture 2" descr="C:\Users\Tamami\Documents\CRU\FaaNua_July2011CRU\ScreenHunter_31 Jul. 26 14.3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62000"/>
            <a:ext cx="5327073" cy="31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amami\Documents\CRU\FaaNua_July2011CRU\ScreenHunter_32 Jul. 26 14.3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4775"/>
            <a:ext cx="90678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2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4525963"/>
          </a:xfrm>
        </p:spPr>
        <p:txBody>
          <a:bodyPr/>
          <a:lstStyle/>
          <a:p>
            <a:r>
              <a:rPr lang="en-US" dirty="0" smtClean="0"/>
              <a:t>6 phonemic tones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allotones</a:t>
            </a:r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Iu</a:t>
            </a:r>
            <a:r>
              <a:rPr lang="en-US" dirty="0" smtClean="0"/>
              <a:t>-Mien phonology: Tones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Intro&gt;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pic>
        <p:nvPicPr>
          <p:cNvPr id="5122" name="Picture 2" descr="C:\Users\Tamami\Documents\CRU\FaaNua_July2011CRU\ScreenHunter_33 Jul. 26 14.4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763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amami\Documents\CRU\FaaNua_July2011CRU\ScreenHunter_34 Jul. 26 14.57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14850"/>
            <a:ext cx="8763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86000" y="1676400"/>
            <a:ext cx="1981200" cy="434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Notched Right Arrow 10"/>
          <p:cNvSpPr/>
          <p:nvPr/>
        </p:nvSpPr>
        <p:spPr>
          <a:xfrm rot="20888136" flipH="1">
            <a:off x="4195294" y="886864"/>
            <a:ext cx="3810000" cy="10953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Challenge!</a:t>
            </a:r>
            <a:endParaRPr lang="en-SG" sz="3600" b="1" dirty="0"/>
          </a:p>
        </p:txBody>
      </p:sp>
    </p:spTree>
    <p:extLst>
      <p:ext uri="{BB962C8B-B14F-4D97-AF65-F5344CB8AC3E}">
        <p14:creationId xmlns:p14="http://schemas.microsoft.com/office/powerpoint/2010/main" val="105299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5858" y="274638"/>
            <a:ext cx="8445742" cy="649286"/>
          </a:xfrm>
        </p:spPr>
        <p:txBody>
          <a:bodyPr>
            <a:noAutofit/>
          </a:bodyPr>
          <a:lstStyle/>
          <a:p>
            <a:r>
              <a:rPr lang="en-AU" sz="2800" dirty="0" smtClean="0"/>
              <a:t>Expressing consonants in the 1980 version</a:t>
            </a:r>
            <a:endParaRPr lang="en-SG" sz="2800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&gt;Consonants&gt;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pic>
        <p:nvPicPr>
          <p:cNvPr id="9218" name="Picture 2" descr="C:\Users\Tamami\Documents\CRU\FaaNua_July2011CRU\ScreenHunter_41 Jul. 26 18.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9" y="923924"/>
            <a:ext cx="8217141" cy="582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1601" y="1828800"/>
            <a:ext cx="609600" cy="332509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6934200" y="1877291"/>
            <a:ext cx="609600" cy="332509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/>
          <p:cNvSpPr/>
          <p:nvPr/>
        </p:nvSpPr>
        <p:spPr>
          <a:xfrm>
            <a:off x="2057400" y="3962400"/>
            <a:ext cx="609600" cy="332509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Rectangle 9"/>
          <p:cNvSpPr/>
          <p:nvPr/>
        </p:nvSpPr>
        <p:spPr>
          <a:xfrm>
            <a:off x="2971800" y="3962400"/>
            <a:ext cx="609600" cy="332509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 10"/>
          <p:cNvSpPr/>
          <p:nvPr/>
        </p:nvSpPr>
        <p:spPr>
          <a:xfrm>
            <a:off x="8077200" y="4010891"/>
            <a:ext cx="609600" cy="332509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ectangle 12"/>
          <p:cNvSpPr/>
          <p:nvPr/>
        </p:nvSpPr>
        <p:spPr>
          <a:xfrm>
            <a:off x="5105400" y="5382491"/>
            <a:ext cx="3567545" cy="865909"/>
          </a:xfrm>
          <a:prstGeom prst="rect">
            <a:avLst/>
          </a:prstGeom>
          <a:solidFill>
            <a:srgbClr val="EF7853"/>
          </a:solidFill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 smtClean="0">
                <a:solidFill>
                  <a:schemeClr val="bg1"/>
                </a:solidFill>
              </a:rPr>
              <a:t>High class and low class are used</a:t>
            </a:r>
            <a:endParaRPr lang="en-SG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7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AU" sz="3200" dirty="0" smtClean="0"/>
              <a:t>Multiple letters for one phoneme</a:t>
            </a:r>
            <a:endParaRPr lang="en-SG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&gt;Consonants&gt;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45858" y="274638"/>
            <a:ext cx="8445742" cy="64928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AU" sz="2800" smtClean="0"/>
              <a:t>Expressing consonants in the 1980 version</a:t>
            </a:r>
            <a:endParaRPr lang="en-SG" sz="2800" dirty="0"/>
          </a:p>
        </p:txBody>
      </p:sp>
      <p:pic>
        <p:nvPicPr>
          <p:cNvPr id="10242" name="Picture 2" descr="C:\Users\Tamami\Documents\CRU\FaaNua_July2011CRU\ScreenHunter_23 Jul. 26 07.5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4" y="1371600"/>
            <a:ext cx="794100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962400" y="3200400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15200" y="3200400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6800" y="3810000"/>
            <a:ext cx="22098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00" y="5029200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38600" y="6705600"/>
            <a:ext cx="24384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0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AU" sz="3200" dirty="0" smtClean="0"/>
              <a:t>One letter for multiple phonemes</a:t>
            </a:r>
            <a:endParaRPr lang="en-SG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&gt;Consonants&gt;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45858" y="274638"/>
            <a:ext cx="8445742" cy="64928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AU" sz="2800" smtClean="0"/>
              <a:t>Expressing consonants in the 1980 version</a:t>
            </a:r>
            <a:endParaRPr lang="en-SG" sz="2800" dirty="0"/>
          </a:p>
        </p:txBody>
      </p:sp>
      <p:pic>
        <p:nvPicPr>
          <p:cNvPr id="10242" name="Picture 2" descr="C:\Users\Tamami\Documents\CRU\FaaNua_July2011CRU\ScreenHunter_23 Jul. 26 07.5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4" y="1371600"/>
            <a:ext cx="794100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962400" y="3200400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15200" y="3200400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6800" y="3810000"/>
            <a:ext cx="22098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00" y="5029200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38600" y="6705600"/>
            <a:ext cx="24384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657600" y="1371600"/>
            <a:ext cx="533400" cy="533400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Oval 11"/>
          <p:cNvSpPr/>
          <p:nvPr/>
        </p:nvSpPr>
        <p:spPr>
          <a:xfrm>
            <a:off x="593394" y="3276600"/>
            <a:ext cx="663906" cy="533400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Oval 14"/>
          <p:cNvSpPr/>
          <p:nvPr/>
        </p:nvSpPr>
        <p:spPr>
          <a:xfrm>
            <a:off x="609600" y="4495800"/>
            <a:ext cx="663906" cy="533400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8114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AU" sz="3200" dirty="0" smtClean="0"/>
              <a:t>One letter for multiple phonemes</a:t>
            </a:r>
            <a:endParaRPr lang="en-SG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&gt;Consonants&gt;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45858" y="274638"/>
            <a:ext cx="8445742" cy="64928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AU" sz="2800" smtClean="0"/>
              <a:t>Expressing consonants in the 1980 version</a:t>
            </a:r>
            <a:endParaRPr lang="en-SG" sz="2800" dirty="0"/>
          </a:p>
        </p:txBody>
      </p:sp>
      <p:pic>
        <p:nvPicPr>
          <p:cNvPr id="10242" name="Picture 2" descr="C:\Users\Tamami\Documents\CRU\FaaNua_July2011CRU\ScreenHunter_23 Jul. 26 07.5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4" y="1371600"/>
            <a:ext cx="794100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962400" y="3200400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15200" y="3200400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6800" y="3810000"/>
            <a:ext cx="22098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00" y="5029200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38600" y="6705600"/>
            <a:ext cx="24384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858000" y="1295400"/>
            <a:ext cx="685800" cy="533400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Oval 11"/>
          <p:cNvSpPr/>
          <p:nvPr/>
        </p:nvSpPr>
        <p:spPr>
          <a:xfrm>
            <a:off x="6803694" y="2667000"/>
            <a:ext cx="740106" cy="533400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Oval 14"/>
          <p:cNvSpPr/>
          <p:nvPr/>
        </p:nvSpPr>
        <p:spPr>
          <a:xfrm>
            <a:off x="3505200" y="2590800"/>
            <a:ext cx="1638300" cy="685800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6"/>
          <p:cNvSpPr/>
          <p:nvPr/>
        </p:nvSpPr>
        <p:spPr>
          <a:xfrm>
            <a:off x="3962399" y="2743200"/>
            <a:ext cx="806329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82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AU" sz="3200" dirty="0"/>
              <a:t>One letter for multiple </a:t>
            </a:r>
            <a:r>
              <a:rPr lang="en-AU" sz="3200" dirty="0" smtClean="0"/>
              <a:t>phonemes</a:t>
            </a:r>
            <a:endParaRPr lang="en-SG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&gt;Consonants&gt;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45858" y="274638"/>
            <a:ext cx="8445742" cy="64928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AU" sz="2800" smtClean="0"/>
              <a:t>Expressing consonants in the 1980 version</a:t>
            </a:r>
            <a:endParaRPr lang="en-SG" sz="2800" dirty="0"/>
          </a:p>
        </p:txBody>
      </p:sp>
      <p:pic>
        <p:nvPicPr>
          <p:cNvPr id="10242" name="Picture 2" descr="C:\Users\Tamami\Documents\CRU\FaaNua_July2011CRU\ScreenHunter_23 Jul. 26 07.5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4" y="1371600"/>
            <a:ext cx="794100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962400" y="3200400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15200" y="3200400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6800" y="3810000"/>
            <a:ext cx="22098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00" y="5029200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38600" y="6705600"/>
            <a:ext cx="24384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191000" y="2667000"/>
            <a:ext cx="533400" cy="533400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Oval 11"/>
          <p:cNvSpPr/>
          <p:nvPr/>
        </p:nvSpPr>
        <p:spPr>
          <a:xfrm>
            <a:off x="1273506" y="3276600"/>
            <a:ext cx="555294" cy="533400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Oval 14"/>
          <p:cNvSpPr/>
          <p:nvPr/>
        </p:nvSpPr>
        <p:spPr>
          <a:xfrm>
            <a:off x="1219200" y="4495800"/>
            <a:ext cx="587706" cy="533400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61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AU" sz="3200" dirty="0"/>
              <a:t>One letter for multiple </a:t>
            </a:r>
            <a:r>
              <a:rPr lang="en-AU" sz="3200" dirty="0" smtClean="0"/>
              <a:t>phonemes</a:t>
            </a:r>
            <a:endParaRPr lang="en-SG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&gt;Consonants&gt;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45858" y="274638"/>
            <a:ext cx="8445742" cy="64928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AU" sz="2800" smtClean="0"/>
              <a:t>Expressing consonants in the 1980 version</a:t>
            </a:r>
            <a:endParaRPr lang="en-SG" sz="2800" dirty="0"/>
          </a:p>
        </p:txBody>
      </p:sp>
      <p:pic>
        <p:nvPicPr>
          <p:cNvPr id="10242" name="Picture 2" descr="C:\Users\Tamami\Documents\CRU\FaaNua_July2011CRU\ScreenHunter_23 Jul. 26 07.5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4" y="1371600"/>
            <a:ext cx="794100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962400" y="3200400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15200" y="3200400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6800" y="3810000"/>
            <a:ext cx="22098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00" y="5029200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38600" y="6705600"/>
            <a:ext cx="24384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657600" y="2667000"/>
            <a:ext cx="533400" cy="533400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Oval 11"/>
          <p:cNvSpPr/>
          <p:nvPr/>
        </p:nvSpPr>
        <p:spPr>
          <a:xfrm>
            <a:off x="3603294" y="6096000"/>
            <a:ext cx="663906" cy="685800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61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0" y="1091778"/>
            <a:ext cx="4876800" cy="56725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Yao = </a:t>
            </a:r>
            <a:r>
              <a:rPr lang="en-US" sz="3200" b="1" dirty="0" err="1" smtClean="0"/>
              <a:t>Iu</a:t>
            </a:r>
            <a:r>
              <a:rPr lang="en-US" sz="3200" b="1" dirty="0" smtClean="0"/>
              <a:t>-Mien</a:t>
            </a:r>
          </a:p>
          <a:p>
            <a:pPr lvl="0"/>
            <a:r>
              <a:rPr lang="en-US" sz="3200" dirty="0" smtClean="0"/>
              <a:t>Dr. </a:t>
            </a:r>
            <a:r>
              <a:rPr lang="en-US" sz="3200" dirty="0" err="1" smtClean="0"/>
              <a:t>Chob</a:t>
            </a:r>
            <a:r>
              <a:rPr lang="en-US" sz="3200" dirty="0" smtClean="0"/>
              <a:t> </a:t>
            </a:r>
            <a:r>
              <a:rPr lang="en-US" sz="3200" dirty="0" err="1" smtClean="0"/>
              <a:t>Khacha’anant</a:t>
            </a:r>
            <a:endParaRPr lang="en-US" sz="3200" dirty="0" smtClean="0"/>
          </a:p>
          <a:p>
            <a:pPr lvl="0"/>
            <a:r>
              <a:rPr lang="en-US" sz="3200" dirty="0" smtClean="0"/>
              <a:t>Former researcher at </a:t>
            </a:r>
            <a:r>
              <a:rPr lang="en-US" sz="3200" dirty="0"/>
              <a:t>the Tribal Research Institute, </a:t>
            </a:r>
            <a:r>
              <a:rPr lang="en-US" sz="3200" dirty="0" err="1"/>
              <a:t>Chiangmai</a:t>
            </a:r>
            <a:r>
              <a:rPr lang="en-US" sz="3200" dirty="0"/>
              <a:t> University</a:t>
            </a:r>
            <a:r>
              <a:rPr lang="en-US" sz="3200" dirty="0" smtClean="0"/>
              <a:t>.</a:t>
            </a:r>
          </a:p>
          <a:p>
            <a:pPr lvl="0"/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Tribal Welfare </a:t>
            </a:r>
            <a:r>
              <a:rPr lang="en-US" sz="3200" dirty="0" smtClean="0"/>
              <a:t>Division, the Public </a:t>
            </a:r>
            <a:r>
              <a:rPr lang="en-US" sz="3200" dirty="0"/>
              <a:t>Welfare Department</a:t>
            </a:r>
            <a:endParaRPr lang="en-SG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Conversation Lessons in Yao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Intro&gt;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pic>
        <p:nvPicPr>
          <p:cNvPr id="5" name="Picture 2" descr="C:\Users\Tamami\Documents\My eBooks-Linguistics\ChopKachaanan\IMG_5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1778"/>
            <a:ext cx="3657600" cy="567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28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AU" sz="3200" dirty="0" smtClean="0"/>
              <a:t>Is the order of letters phonemic?</a:t>
            </a:r>
            <a:endParaRPr lang="en-SG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&gt;Consonants&gt;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45858" y="274638"/>
            <a:ext cx="8445742" cy="64928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AU" sz="2800" smtClean="0"/>
              <a:t>Expressing consonants in the 1980 version</a:t>
            </a:r>
            <a:endParaRPr lang="en-SG" sz="2800" dirty="0"/>
          </a:p>
        </p:txBody>
      </p:sp>
      <p:pic>
        <p:nvPicPr>
          <p:cNvPr id="10242" name="Picture 2" descr="C:\Users\Tamami\Documents\CRU\FaaNua_July2011CRU\ScreenHunter_23 Jul. 26 07.5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4" y="1371600"/>
            <a:ext cx="794100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962400" y="3200400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15200" y="3200400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6800" y="3810000"/>
            <a:ext cx="22098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00" y="5029200"/>
            <a:ext cx="1143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38600" y="6705600"/>
            <a:ext cx="24384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114799" y="2667000"/>
            <a:ext cx="653929" cy="533400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Oval 11"/>
          <p:cNvSpPr/>
          <p:nvPr/>
        </p:nvSpPr>
        <p:spPr>
          <a:xfrm>
            <a:off x="4974894" y="6172200"/>
            <a:ext cx="663906" cy="533400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33900" y="3200400"/>
            <a:ext cx="723900" cy="297180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68729" y="4038600"/>
            <a:ext cx="1098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 smtClean="0"/>
              <a:t>?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262613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AU" sz="3200" dirty="0" smtClean="0"/>
              <a:t>Some examples</a:t>
            </a:r>
            <a:endParaRPr lang="en-SG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&gt;Consonants&gt;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45858" y="274638"/>
            <a:ext cx="8445742" cy="64928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AU" sz="2800" smtClean="0"/>
              <a:t>Expressing consonants in the 1980 version</a:t>
            </a:r>
            <a:endParaRPr lang="en-SG" sz="2800" dirty="0"/>
          </a:p>
        </p:txBody>
      </p:sp>
      <p:pic>
        <p:nvPicPr>
          <p:cNvPr id="2050" name="Picture 2" descr="C:\Users\Tamami\Documents\CRU\FaaNua_July2011CRU\ScreenHunter_48 Jul. 26 23.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447800"/>
            <a:ext cx="7458075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3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AU" sz="3200" dirty="0" smtClean="0"/>
              <a:t>Complete loss of /     /</a:t>
            </a:r>
          </a:p>
          <a:p>
            <a:r>
              <a:rPr lang="en-AU" sz="3200" dirty="0"/>
              <a:t>a</a:t>
            </a:r>
            <a:r>
              <a:rPr lang="en-AU" sz="3200" dirty="0" smtClean="0"/>
              <a:t>nd replaced with</a:t>
            </a:r>
            <a:endParaRPr lang="en-SG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&gt;Consonants&gt;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45858" y="274638"/>
            <a:ext cx="8445742" cy="64928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AU" sz="2800" smtClean="0"/>
              <a:t>Expressing consonants in the 1980 version</a:t>
            </a:r>
            <a:endParaRPr lang="en-SG" sz="2800" dirty="0"/>
          </a:p>
        </p:txBody>
      </p:sp>
      <p:pic>
        <p:nvPicPr>
          <p:cNvPr id="10242" name="Picture 2" descr="C:\Users\Tamami\Documents\CRU\FaaNua_July2011CRU\ScreenHunter_23 Jul. 26 07.59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49783" r="84790" b="42338"/>
          <a:stretch/>
        </p:blipFill>
        <p:spPr bwMode="auto">
          <a:xfrm>
            <a:off x="4729478" y="1828800"/>
            <a:ext cx="83312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amami\Documents\CRU\FaaNua_July2011CRU\ScreenHunter_23 Jul. 26 07.59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2" r="92948" b="42338"/>
          <a:stretch/>
        </p:blipFill>
        <p:spPr bwMode="auto">
          <a:xfrm>
            <a:off x="4775661" y="1143000"/>
            <a:ext cx="71073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amami\Documents\CRU\FaaNua_July2011CRU\ScreenHunter_64 Jul. 27 13.4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57" y="2800350"/>
            <a:ext cx="5247782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amami\Documents\CRU\FaaNua_July2011CRU\ScreenHunter_23 Jul. 26 07.59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49501" r="93594" b="43253"/>
          <a:stretch/>
        </p:blipFill>
        <p:spPr bwMode="auto">
          <a:xfrm>
            <a:off x="1371600" y="2765181"/>
            <a:ext cx="537587" cy="49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258187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dirty="0" smtClean="0">
                <a:latin typeface="Charis SIL"/>
                <a:ea typeface="Charis SIL"/>
                <a:cs typeface="Charis SIL"/>
              </a:rPr>
              <a:t>̷</a:t>
            </a:r>
            <a:endParaRPr lang="en-SG" dirty="0"/>
          </a:p>
        </p:txBody>
      </p:sp>
      <p:sp>
        <p:nvSpPr>
          <p:cNvPr id="5" name="Isosceles Triangle 4"/>
          <p:cNvSpPr/>
          <p:nvPr/>
        </p:nvSpPr>
        <p:spPr>
          <a:xfrm>
            <a:off x="1300657" y="3124200"/>
            <a:ext cx="147143" cy="152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48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4525963"/>
          </a:xfrm>
        </p:spPr>
        <p:txBody>
          <a:bodyPr>
            <a:normAutofit/>
          </a:bodyPr>
          <a:lstStyle/>
          <a:p>
            <a:r>
              <a:rPr lang="en-AU" sz="2800" b="1" dirty="0" err="1" smtClean="0"/>
              <a:t>Preglottalized</a:t>
            </a:r>
            <a:r>
              <a:rPr lang="en-AU" sz="2800" b="1" dirty="0" smtClean="0"/>
              <a:t> Consonants Expressed by the use of </a:t>
            </a:r>
            <a:r>
              <a:rPr lang="en-AU" sz="2800" b="1" dirty="0" err="1" smtClean="0"/>
              <a:t>bigraphemes</a:t>
            </a:r>
            <a:endParaRPr lang="en-SG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&gt;Consonants&gt;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45858" y="274638"/>
            <a:ext cx="8445742" cy="64928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AU" sz="2800" smtClean="0"/>
              <a:t>Expressing consonants in the 1980 version</a:t>
            </a:r>
            <a:endParaRPr lang="en-SG" sz="2800" dirty="0"/>
          </a:p>
        </p:txBody>
      </p:sp>
      <p:pic>
        <p:nvPicPr>
          <p:cNvPr id="7" name="Picture 2" descr="C:\Users\Tamami\Documents\CRU\FaaNua_July2011CRU\ScreenHunter_63 Jul. 27 13.2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98"/>
          <a:stretch/>
        </p:blipFill>
        <p:spPr bwMode="auto">
          <a:xfrm>
            <a:off x="4750202" y="1857375"/>
            <a:ext cx="3936598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amami\Documents\CRU\FaaNua_July2011CRU\ScreenHunter_63 Jul. 27 13.2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23863" y="1857375"/>
            <a:ext cx="4452937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61354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แอฺมอ๋ง แมฺออ๋ง   แอฺหมอง</a:t>
            </a:r>
            <a:endParaRPr lang="en-SG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895600"/>
            <a:ext cx="1371600" cy="106680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/>
          <p:cNvSpPr/>
          <p:nvPr/>
        </p:nvSpPr>
        <p:spPr>
          <a:xfrm>
            <a:off x="304800" y="4495800"/>
            <a:ext cx="1371600" cy="106680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676400" y="2566987"/>
            <a:ext cx="2933700" cy="709614"/>
          </a:xfrm>
          <a:prstGeom prst="straightConnector1">
            <a:avLst/>
          </a:prstGeom>
          <a:ln w="698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676400" y="2566987"/>
            <a:ext cx="2933700" cy="1928813"/>
          </a:xfrm>
          <a:prstGeom prst="straightConnector1">
            <a:avLst/>
          </a:prstGeom>
          <a:ln w="698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10100" y="1524000"/>
            <a:ext cx="4305300" cy="1569660"/>
          </a:xfrm>
          <a:prstGeom prst="rect">
            <a:avLst/>
          </a:prstGeom>
          <a:noFill/>
          <a:ln w="412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Some older </a:t>
            </a:r>
            <a:r>
              <a:rPr lang="en-AU" sz="2400" b="1" dirty="0" err="1" smtClean="0"/>
              <a:t>Iu</a:t>
            </a:r>
            <a:r>
              <a:rPr lang="en-AU" sz="2400" b="1" dirty="0" smtClean="0"/>
              <a:t>-Mien are concerned about the recent loss of </a:t>
            </a:r>
            <a:r>
              <a:rPr lang="en-AU" sz="2400" b="1" dirty="0" err="1" smtClean="0"/>
              <a:t>preglottalized</a:t>
            </a:r>
            <a:r>
              <a:rPr lang="en-AU" sz="2400" b="1" dirty="0" smtClean="0"/>
              <a:t> consonants: The like these.</a:t>
            </a:r>
            <a:endParaRPr lang="en-SG" sz="2400" b="1" dirty="0"/>
          </a:p>
        </p:txBody>
      </p:sp>
    </p:spTree>
    <p:extLst>
      <p:ext uri="{BB962C8B-B14F-4D97-AF65-F5344CB8AC3E}">
        <p14:creationId xmlns:p14="http://schemas.microsoft.com/office/powerpoint/2010/main" val="46193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AU" dirty="0" smtClean="0"/>
              <a:t>All </a:t>
            </a:r>
            <a:r>
              <a:rPr lang="en-AU" dirty="0" err="1" smtClean="0"/>
              <a:t>monophthongs</a:t>
            </a:r>
            <a:r>
              <a:rPr lang="en-AU" dirty="0" smtClean="0"/>
              <a:t> are nicely represented by Thai writing convention. </a:t>
            </a:r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Vowels in the 1980 Version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&gt;Vowels&gt;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pic>
        <p:nvPicPr>
          <p:cNvPr id="4099" name="Picture 3" descr="C:\Users\Tamami\Documents\CRU\FaaNua_July2011CRU\ScreenHunter_51 Jul. 27 08.01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438400"/>
            <a:ext cx="83058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0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dirty="0" smtClean="0"/>
              <a:t>Only one diphthong </a:t>
            </a:r>
            <a:r>
              <a:rPr lang="en-US" dirty="0"/>
              <a:t>/</a:t>
            </a:r>
            <a:r>
              <a:rPr lang="en-US" dirty="0" err="1"/>
              <a:t>ou</a:t>
            </a:r>
            <a:r>
              <a:rPr lang="en-US" dirty="0" smtClean="0"/>
              <a:t>/ is problematic. </a:t>
            </a:r>
          </a:p>
          <a:p>
            <a:r>
              <a:rPr lang="en-US" dirty="0" smtClean="0"/>
              <a:t>Irregular choice between 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โ</a:t>
            </a:r>
            <a:r>
              <a:rPr lang="th-TH" dirty="0"/>
              <a:t> </a:t>
            </a:r>
            <a:r>
              <a:rPr lang="en-US" dirty="0"/>
              <a:t>and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โ</a:t>
            </a:r>
            <a:r>
              <a:rPr lang="en-US" dirty="0" smtClean="0"/>
              <a:t>-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ว</a:t>
            </a:r>
            <a:r>
              <a:rPr lang="en-AU" dirty="0"/>
              <a:t>, </a:t>
            </a:r>
            <a:r>
              <a:rPr lang="en-AU" dirty="0" smtClean="0"/>
              <a:t>(of </a:t>
            </a:r>
            <a:r>
              <a:rPr lang="en-AU" dirty="0"/>
              <a:t>which the latter is correct </a:t>
            </a:r>
            <a:r>
              <a:rPr lang="en-AU" dirty="0" smtClean="0"/>
              <a:t>representation)</a:t>
            </a:r>
            <a:r>
              <a:rPr lang="en-US" dirty="0" smtClean="0"/>
              <a:t>. </a:t>
            </a:r>
            <a:endParaRPr lang="en-SG" dirty="0"/>
          </a:p>
          <a:p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Vowels in the 1980 Version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&gt;Vowels&gt;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pic>
        <p:nvPicPr>
          <p:cNvPr id="4098" name="Picture 2" descr="C:\Users\Tamami\Documents\CRU\FaaNua_July2011CRU\ScreenHunter_50 Jul. 27 07.5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95650"/>
            <a:ext cx="89154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543800" y="6096000"/>
            <a:ext cx="762000" cy="76200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04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3365309"/>
            <a:ext cx="6248400" cy="3721291"/>
          </a:xfrm>
        </p:spPr>
        <p:txBody>
          <a:bodyPr/>
          <a:lstStyle/>
          <a:p>
            <a:pPr marL="109728" indent="0">
              <a:buNone/>
            </a:pPr>
            <a:r>
              <a:rPr lang="en-AU" dirty="0" smtClean="0"/>
              <a:t>                                        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are not  </a:t>
            </a:r>
          </a:p>
          <a:p>
            <a:pPr marL="109728" indent="0">
              <a:buNone/>
            </a:pP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                               expressed)</a:t>
            </a:r>
            <a:endParaRPr lang="en-S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Vowels in the 1980 Version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&gt;Vowels&gt;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pic>
        <p:nvPicPr>
          <p:cNvPr id="3075" name="Picture 3" descr="C:\Users\Tamami\Documents\CRU\FaaNua_July2011CRU\ScreenHunter_49 Jul. 27 07.47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580" b="50000"/>
          <a:stretch/>
        </p:blipFill>
        <p:spPr bwMode="auto">
          <a:xfrm>
            <a:off x="413657" y="1447802"/>
            <a:ext cx="8425543" cy="62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Tamami\Documents\CRU\FaaNua_July2011CRU\ScreenHunter_49 Jul. 27 07.47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505"/>
          <a:stretch/>
        </p:blipFill>
        <p:spPr bwMode="auto">
          <a:xfrm>
            <a:off x="413657" y="3258971"/>
            <a:ext cx="6185395" cy="62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0782" y="2075031"/>
            <a:ext cx="4703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The correct sound of  /   /  is replaced with [   ]</a:t>
            </a:r>
            <a:endParaRPr lang="en-SG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C:\Users\Tamami\Desktop\CapturedScreen\ScreenHunter_08 Jun. 06 14.03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5"/>
          <a:stretch/>
        </p:blipFill>
        <p:spPr bwMode="auto">
          <a:xfrm>
            <a:off x="7162800" y="2133600"/>
            <a:ext cx="228600" cy="3358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Tamami\Desktop\CapturedScreen\ScreenHunter_99 Jun. 07 15.25.g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737" r="42764"/>
          <a:stretch/>
        </p:blipFill>
        <p:spPr bwMode="auto">
          <a:xfrm>
            <a:off x="6065275" y="2667000"/>
            <a:ext cx="234632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5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1066800"/>
            <a:ext cx="8382000" cy="4483291"/>
          </a:xfrm>
        </p:spPr>
        <p:txBody>
          <a:bodyPr/>
          <a:lstStyle/>
          <a:p>
            <a:r>
              <a:rPr lang="en-AU" b="1" dirty="0" smtClean="0"/>
              <a:t>1. Problem of Tone 1: </a:t>
            </a:r>
            <a:r>
              <a:rPr lang="en-US" b="1" dirty="0"/>
              <a:t>(mid-high level tone /</a:t>
            </a:r>
            <a:r>
              <a:rPr lang="en-SG" b="1" dirty="0"/>
              <a:t> </a:t>
            </a:r>
            <a:r>
              <a:rPr lang="en-US" b="1" dirty="0" smtClean="0"/>
              <a:t>/) </a:t>
            </a:r>
            <a:endParaRPr lang="en-SG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Tones </a:t>
            </a:r>
            <a:r>
              <a:rPr lang="en-US" dirty="0"/>
              <a:t>in the 1980 Version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&gt;Tones&gt;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pic>
        <p:nvPicPr>
          <p:cNvPr id="5122" name="Picture 2" descr="C:\Users\Tamami\Documents\CRU\FaaNua_July2011CRU\ScreenHunter_52 Jul. 27 09.1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860002"/>
            <a:ext cx="8610600" cy="95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Tamami\Desktop\CapturedScreen\ScreenHunter_83 Jun. 06 22.37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190" y="1143000"/>
            <a:ext cx="181610" cy="28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 descr="C:\Users\Tamami\Documents\CRU\FaaNua_July2011CRU\ScreenHunter_53 Jul. 27 09.2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94565"/>
            <a:ext cx="8610601" cy="92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2876490"/>
            <a:ext cx="7819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“</a:t>
            </a:r>
            <a:r>
              <a:rPr lang="en-AU" sz="2000" dirty="0" smtClean="0"/>
              <a:t>My child got flu; (he) coughing and has a sore throat.”</a:t>
            </a:r>
            <a:endParaRPr lang="en-SG" sz="2000" dirty="0"/>
          </a:p>
        </p:txBody>
      </p:sp>
      <p:sp>
        <p:nvSpPr>
          <p:cNvPr id="8" name="Oval 7"/>
          <p:cNvSpPr/>
          <p:nvPr/>
        </p:nvSpPr>
        <p:spPr>
          <a:xfrm>
            <a:off x="6553200" y="3494565"/>
            <a:ext cx="381000" cy="391635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Oval 10"/>
          <p:cNvSpPr/>
          <p:nvPr/>
        </p:nvSpPr>
        <p:spPr>
          <a:xfrm>
            <a:off x="457200" y="3366035"/>
            <a:ext cx="381000" cy="391635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Oval 11"/>
          <p:cNvSpPr/>
          <p:nvPr/>
        </p:nvSpPr>
        <p:spPr>
          <a:xfrm>
            <a:off x="1295400" y="3505200"/>
            <a:ext cx="381000" cy="391635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Oval 12"/>
          <p:cNvSpPr/>
          <p:nvPr/>
        </p:nvSpPr>
        <p:spPr>
          <a:xfrm>
            <a:off x="3352800" y="3505200"/>
            <a:ext cx="381000" cy="391635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Oval 13"/>
          <p:cNvSpPr/>
          <p:nvPr/>
        </p:nvSpPr>
        <p:spPr>
          <a:xfrm>
            <a:off x="5791200" y="3494565"/>
            <a:ext cx="381000" cy="391635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/>
          <p:cNvSpPr/>
          <p:nvPr/>
        </p:nvSpPr>
        <p:spPr>
          <a:xfrm>
            <a:off x="4648200" y="2286000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flu</a:t>
            </a:r>
            <a:endParaRPr lang="en-SG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6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1"/>
            <a:ext cx="8763000" cy="609600"/>
          </a:xfrm>
        </p:spPr>
        <p:txBody>
          <a:bodyPr/>
          <a:lstStyle/>
          <a:p>
            <a:r>
              <a:rPr lang="en-US" b="1" dirty="0" smtClean="0"/>
              <a:t>2. Problem of Tone </a:t>
            </a:r>
            <a:r>
              <a:rPr lang="en-US" b="1" dirty="0"/>
              <a:t>3 (high rise falling </a:t>
            </a:r>
            <a:r>
              <a:rPr lang="en-US" b="1" dirty="0" smtClean="0"/>
              <a:t>tone /   /)</a:t>
            </a:r>
            <a:endParaRPr lang="en-SG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Tones </a:t>
            </a:r>
            <a:r>
              <a:rPr lang="en-US" dirty="0"/>
              <a:t>in the 1980 Version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&gt;Tones&gt;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pic>
        <p:nvPicPr>
          <p:cNvPr id="5" name="Picture 4" descr="C:\Users\Tamami\Desktop\CapturedScreen\ScreenHunter_85 Jun. 06 22.50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47" y="1295400"/>
            <a:ext cx="343853" cy="36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Tamami\Documents\CRU\FaaNua_July2011CRU\ScreenHunter_57 Jul. 27 10.1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07"/>
          <a:stretch/>
        </p:blipFill>
        <p:spPr bwMode="auto">
          <a:xfrm>
            <a:off x="838200" y="1828800"/>
            <a:ext cx="4352925" cy="111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amami\Documents\CRU\FaaNua_July2011CRU\ScreenHunter_57 Jul. 27 10.1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64"/>
          <a:stretch/>
        </p:blipFill>
        <p:spPr bwMode="auto">
          <a:xfrm>
            <a:off x="818001" y="3607106"/>
            <a:ext cx="4352925" cy="104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294609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“I’ve got a cold.”</a:t>
            </a:r>
            <a:endParaRPr lang="en-SG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Merger of Tone 3 (high rise falling) with Tone 2 (mid-falling) in many examples.</a:t>
            </a:r>
            <a:endParaRPr lang="en-SG" sz="3200" b="1" dirty="0"/>
          </a:p>
        </p:txBody>
      </p:sp>
      <p:sp>
        <p:nvSpPr>
          <p:cNvPr id="10" name="Oval 9"/>
          <p:cNvSpPr/>
          <p:nvPr/>
        </p:nvSpPr>
        <p:spPr>
          <a:xfrm>
            <a:off x="2590800" y="3570765"/>
            <a:ext cx="381000" cy="391635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Line Callout 2 (No Border) 8"/>
          <p:cNvSpPr/>
          <p:nvPr/>
        </p:nvSpPr>
        <p:spPr>
          <a:xfrm>
            <a:off x="6062662" y="3124200"/>
            <a:ext cx="1481138" cy="1003453"/>
          </a:xfrm>
          <a:prstGeom prst="callout2">
            <a:avLst>
              <a:gd name="adj1" fmla="val 45596"/>
              <a:gd name="adj2" fmla="val -608"/>
              <a:gd name="adj3" fmla="val 38903"/>
              <a:gd name="adj4" fmla="val -114935"/>
              <a:gd name="adj5" fmla="val 64213"/>
              <a:gd name="adj6" fmla="val -201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latin typeface="AngsanaUPC" pitchFamily="18" charset="-34"/>
                <a:cs typeface="AngsanaUPC" pitchFamily="18" charset="-34"/>
              </a:rPr>
              <a:t>จ๊วง</a:t>
            </a:r>
            <a:endParaRPr lang="en-SG" b="1" dirty="0"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92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65237"/>
            <a:ext cx="8686800" cy="4525963"/>
          </a:xfrm>
        </p:spPr>
        <p:txBody>
          <a:bodyPr/>
          <a:lstStyle/>
          <a:p>
            <a:r>
              <a:rPr lang="en-US" b="1" dirty="0"/>
              <a:t>2. Problem of Tone 3 (high rise falling tone /   /)</a:t>
            </a:r>
            <a:endParaRPr lang="en-SG" b="1" dirty="0"/>
          </a:p>
          <a:p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Tones </a:t>
            </a:r>
            <a:r>
              <a:rPr lang="en-US" dirty="0"/>
              <a:t>in the 1980 Version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&gt;Tones&gt;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pic>
        <p:nvPicPr>
          <p:cNvPr id="2050" name="Picture 2" descr="C:\Users\Tamami\Documents\CRU\FaaNua_July2011CRU\ScreenHunter_59 Jul. 27 10.18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19"/>
          <a:stretch/>
        </p:blipFill>
        <p:spPr bwMode="auto">
          <a:xfrm>
            <a:off x="566738" y="1828800"/>
            <a:ext cx="8010525" cy="12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amami\Documents\CRU\FaaNua_July2011CRU\ScreenHunter_59 Jul. 27 10.18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4" r="34508"/>
          <a:stretch/>
        </p:blipFill>
        <p:spPr bwMode="auto">
          <a:xfrm>
            <a:off x="533400" y="4038600"/>
            <a:ext cx="5398633" cy="105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Tamami\Desktop\CapturedScreen\ScreenHunter_85 Jun. 06 22.50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47" y="1295400"/>
            <a:ext cx="343853" cy="3616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66738" y="3210580"/>
            <a:ext cx="801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“I’ve got a severe headache.”</a:t>
            </a:r>
            <a:r>
              <a:rPr lang="en-AU" dirty="0" smtClean="0"/>
              <a:t> </a:t>
            </a:r>
            <a:endParaRPr lang="en-SG" dirty="0"/>
          </a:p>
        </p:txBody>
      </p:sp>
      <p:sp>
        <p:nvSpPr>
          <p:cNvPr id="9" name="Oval 8"/>
          <p:cNvSpPr/>
          <p:nvPr/>
        </p:nvSpPr>
        <p:spPr>
          <a:xfrm>
            <a:off x="914400" y="4038600"/>
            <a:ext cx="381000" cy="391635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Oval 9"/>
          <p:cNvSpPr/>
          <p:nvPr/>
        </p:nvSpPr>
        <p:spPr>
          <a:xfrm>
            <a:off x="2819400" y="4027965"/>
            <a:ext cx="381000" cy="391635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Line Callout 2 (No Border) 11"/>
          <p:cNvSpPr/>
          <p:nvPr/>
        </p:nvSpPr>
        <p:spPr>
          <a:xfrm>
            <a:off x="6324600" y="3886200"/>
            <a:ext cx="2590800" cy="1371600"/>
          </a:xfrm>
          <a:prstGeom prst="callout2">
            <a:avLst>
              <a:gd name="adj1" fmla="val 1906"/>
              <a:gd name="adj2" fmla="val 690"/>
              <a:gd name="adj3" fmla="val 7521"/>
              <a:gd name="adj4" fmla="val -101880"/>
              <a:gd name="adj5" fmla="val 15646"/>
              <a:gd name="adj6" fmla="val -120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/>
              <a:t>ฉ๊ำ</a:t>
            </a:r>
            <a:r>
              <a:rPr lang="en-AU" sz="6000" dirty="0" smtClean="0"/>
              <a:t>/</a:t>
            </a:r>
            <a:r>
              <a:rPr lang="th-TH" sz="6600" b="1" dirty="0" smtClean="0"/>
              <a:t>ช้ำ</a:t>
            </a:r>
            <a:endParaRPr lang="en-SG" sz="6600" b="1" dirty="0"/>
          </a:p>
        </p:txBody>
      </p:sp>
      <p:sp>
        <p:nvSpPr>
          <p:cNvPr id="8" name="Line Callout 2 (No Border) 7"/>
          <p:cNvSpPr/>
          <p:nvPr/>
        </p:nvSpPr>
        <p:spPr>
          <a:xfrm>
            <a:off x="673100" y="5257800"/>
            <a:ext cx="1917700" cy="1034018"/>
          </a:xfrm>
          <a:prstGeom prst="callout2">
            <a:avLst>
              <a:gd name="adj1" fmla="val 4713"/>
              <a:gd name="adj2" fmla="val 690"/>
              <a:gd name="adj3" fmla="val -51434"/>
              <a:gd name="adj4" fmla="val -21375"/>
              <a:gd name="adj5" fmla="val -100859"/>
              <a:gd name="adj6" fmla="val 16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u="sng" dirty="0" smtClean="0"/>
              <a:t>ม</a:t>
            </a:r>
            <a:r>
              <a:rPr lang="th-TH" sz="6600" b="1" dirty="0" smtClean="0"/>
              <a:t>ก๊อง</a:t>
            </a:r>
            <a:endParaRPr lang="en-SG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5475982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Merger of Tone 3 to Tone 1 and Tone 2. = Loss of Tone 3.</a:t>
            </a:r>
            <a:endParaRPr lang="en-SG" sz="3200" b="1" dirty="0"/>
          </a:p>
        </p:txBody>
      </p:sp>
    </p:spTree>
    <p:extLst>
      <p:ext uri="{BB962C8B-B14F-4D97-AF65-F5344CB8AC3E}">
        <p14:creationId xmlns:p14="http://schemas.microsoft.com/office/powerpoint/2010/main" val="39792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8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0" y="1091778"/>
            <a:ext cx="4876800" cy="5672560"/>
          </a:xfrm>
        </p:spPr>
        <p:txBody>
          <a:bodyPr/>
          <a:lstStyle/>
          <a:p>
            <a:r>
              <a:rPr lang="en-US" sz="3200" b="1" dirty="0" smtClean="0"/>
              <a:t>Goals of the book</a:t>
            </a:r>
          </a:p>
          <a:p>
            <a:pPr lvl="0"/>
            <a:r>
              <a:rPr lang="en-US" sz="3200" dirty="0"/>
              <a:t>To equip the Thai officers of the Tribal Welfare Division with the means of communication in the tribal languages to carry out their duties</a:t>
            </a:r>
            <a:endParaRPr lang="en-SG" sz="3200" dirty="0"/>
          </a:p>
          <a:p>
            <a:pPr lvl="0"/>
            <a:r>
              <a:rPr lang="en-US" sz="3200" dirty="0"/>
              <a:t>Thus to reach the hearts of the tribal peoples.</a:t>
            </a:r>
            <a:endParaRPr lang="en-SG" sz="3200" dirty="0"/>
          </a:p>
          <a:p>
            <a:pPr marL="109728" indent="0">
              <a:buNone/>
            </a:pPr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Conversation Lessons in Yao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Intro&gt;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pic>
        <p:nvPicPr>
          <p:cNvPr id="5" name="Picture 2" descr="C:\Users\Tamami\Documents\My eBooks-Linguistics\ChopKachaanan\IMG_5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1778"/>
            <a:ext cx="3657600" cy="567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Tamami\Documents\CRU\FaaNua_July2011CRU\ScreenHunter_37 Jul. 26 17.4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963">
            <a:off x="-11726" y="3676986"/>
            <a:ext cx="4187733" cy="604460"/>
          </a:xfrm>
          <a:prstGeom prst="rect">
            <a:avLst/>
          </a:prstGeom>
          <a:noFill/>
          <a:ln w="22225" cap="rnd" cmpd="tri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8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8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AU" sz="3200" dirty="0" smtClean="0"/>
              <a:t>3. Loss of Tone 4 (low rise falling /   /)</a:t>
            </a:r>
            <a:endParaRPr lang="en-SG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Tones </a:t>
            </a:r>
            <a:r>
              <a:rPr lang="en-US" dirty="0"/>
              <a:t>in the 1980 Version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&gt;Tones&gt;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pic>
        <p:nvPicPr>
          <p:cNvPr id="3074" name="Picture 2" descr="C:\Users\Tamami\Documents\CRU\FaaNua_July2011CRU\ScreenHunter_60 Jul. 27 11.07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3" b="44229"/>
          <a:stretch/>
        </p:blipFill>
        <p:spPr bwMode="auto">
          <a:xfrm>
            <a:off x="614364" y="1828800"/>
            <a:ext cx="6779214" cy="119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Tamami\Desktop\CapturedScreen\ScreenHunter_89 Jun. 06 23.12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95400"/>
            <a:ext cx="34099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Tamami\Documents\CRU\FaaNua_July2011CRU\ScreenHunter_60 Jul. 27 11.07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1"/>
          <a:stretch/>
        </p:blipFill>
        <p:spPr bwMode="auto">
          <a:xfrm>
            <a:off x="533400" y="3810000"/>
            <a:ext cx="7915275" cy="8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5978" y="1847671"/>
            <a:ext cx="1521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With a question/ rising intonation</a:t>
            </a:r>
            <a:endParaRPr lang="en-SG" dirty="0"/>
          </a:p>
        </p:txBody>
      </p:sp>
      <p:sp>
        <p:nvSpPr>
          <p:cNvPr id="8" name="TextBox 7"/>
          <p:cNvSpPr txBox="1"/>
          <p:nvPr/>
        </p:nvSpPr>
        <p:spPr>
          <a:xfrm>
            <a:off x="614364" y="2971800"/>
            <a:ext cx="6931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“How do you catch fish?”</a:t>
            </a:r>
            <a:endParaRPr lang="en-SG" dirty="0"/>
          </a:p>
        </p:txBody>
      </p:sp>
      <p:sp>
        <p:nvSpPr>
          <p:cNvPr id="10" name="Oval 9"/>
          <p:cNvSpPr/>
          <p:nvPr/>
        </p:nvSpPr>
        <p:spPr>
          <a:xfrm>
            <a:off x="5410200" y="3799365"/>
            <a:ext cx="381000" cy="391635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TextBox 8"/>
          <p:cNvSpPr txBox="1"/>
          <p:nvPr/>
        </p:nvSpPr>
        <p:spPr>
          <a:xfrm>
            <a:off x="1676400" y="50292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Merger of Tone 4 to Tone 5 (mid-low rising) = Loss of Tone 4.</a:t>
            </a:r>
            <a:endParaRPr lang="en-SG" sz="3200" b="1" dirty="0"/>
          </a:p>
        </p:txBody>
      </p:sp>
    </p:spTree>
    <p:extLst>
      <p:ext uri="{BB962C8B-B14F-4D97-AF65-F5344CB8AC3E}">
        <p14:creationId xmlns:p14="http://schemas.microsoft.com/office/powerpoint/2010/main" val="30075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1142999"/>
          </a:xfrm>
        </p:spPr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AU" sz="3200" dirty="0" smtClean="0"/>
              <a:t>3. Loss of Tone 4 (low rise falling /   /)</a:t>
            </a:r>
            <a:r>
              <a:rPr lang="en-AU" sz="2800" dirty="0"/>
              <a:t> (cont.)</a:t>
            </a:r>
          </a:p>
          <a:p>
            <a:endParaRPr lang="en-AU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Tones </a:t>
            </a:r>
            <a:r>
              <a:rPr lang="en-US" dirty="0"/>
              <a:t>in the 1980 Version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&gt;Tones&gt;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pic>
        <p:nvPicPr>
          <p:cNvPr id="6" name="Picture 5" descr="C:\Users\Tamami\Desktop\CapturedScreen\ScreenHunter_89 Jun. 06 23.12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38200"/>
            <a:ext cx="34099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C:\Users\Tamami\Documents\CRU\FaaNua_July2011CRU\ScreenHunter_61 Jul. 27 11.3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371600"/>
            <a:ext cx="714283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2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181600"/>
          </a:xfrm>
        </p:spPr>
        <p:txBody>
          <a:bodyPr>
            <a:normAutofit/>
          </a:bodyPr>
          <a:lstStyle/>
          <a:p>
            <a:r>
              <a:rPr lang="en-AU" sz="3200" b="1" dirty="0" smtClean="0"/>
              <a:t>4. Tone </a:t>
            </a:r>
            <a:r>
              <a:rPr lang="en-AU" sz="3200" b="1" dirty="0" err="1" smtClean="0"/>
              <a:t>Sandhi</a:t>
            </a:r>
            <a:endParaRPr lang="en-AU" sz="3200" b="1" dirty="0" smtClean="0"/>
          </a:p>
          <a:p>
            <a:r>
              <a:rPr lang="en-AU" sz="3200" b="1" dirty="0" err="1" smtClean="0"/>
              <a:t>Hurbert</a:t>
            </a:r>
            <a:r>
              <a:rPr lang="en-AU" sz="3200" b="1" dirty="0" smtClean="0"/>
              <a:t> Purnell </a:t>
            </a:r>
            <a:r>
              <a:rPr lang="en-AU" sz="2000" b="1" dirty="0" smtClean="0"/>
              <a:t>(2002:</a:t>
            </a:r>
            <a:r>
              <a:rPr lang="en-US" sz="1800" dirty="0" smtClean="0"/>
              <a:t>304-5) </a:t>
            </a:r>
            <a:r>
              <a:rPr lang="en-US" sz="3600" dirty="0" smtClean="0"/>
              <a:t>“</a:t>
            </a:r>
            <a:r>
              <a:rPr lang="en-US" sz="3600" dirty="0"/>
              <a:t>Tone change [i.e. </a:t>
            </a:r>
            <a:r>
              <a:rPr lang="en-US" sz="3600" dirty="0" err="1"/>
              <a:t>sandhi</a:t>
            </a:r>
            <a:r>
              <a:rPr lang="en-US" sz="3600" dirty="0"/>
              <a:t>] occurs on the first member of a compound </a:t>
            </a:r>
            <a:r>
              <a:rPr lang="en-US" sz="3600" dirty="0" smtClean="0"/>
              <a:t>expression </a:t>
            </a:r>
            <a:r>
              <a:rPr lang="en-US" sz="3600" dirty="0"/>
              <a:t>and is phonetically regular: syllables with stop finals become the </a:t>
            </a:r>
            <a:r>
              <a:rPr lang="en-US" sz="3600" i="1" u="sng" dirty="0"/>
              <a:t>c</a:t>
            </a:r>
            <a:r>
              <a:rPr lang="en-US" sz="3600" dirty="0"/>
              <a:t> tone [i.e. </a:t>
            </a:r>
            <a:r>
              <a:rPr lang="en-US" sz="3600" dirty="0" smtClean="0"/>
              <a:t>low level /</a:t>
            </a:r>
            <a:r>
              <a:rPr lang="en-SG" sz="3600" dirty="0" smtClean="0"/>
              <a:t>  </a:t>
            </a:r>
            <a:r>
              <a:rPr lang="en-US" sz="3600" dirty="0" smtClean="0"/>
              <a:t>/], </a:t>
            </a:r>
            <a:r>
              <a:rPr lang="en-US" sz="3600" dirty="0"/>
              <a:t>and all non-stopped syllables become the </a:t>
            </a:r>
            <a:r>
              <a:rPr lang="en-US" sz="3600" i="1" u="sng" dirty="0"/>
              <a:t>h</a:t>
            </a:r>
            <a:r>
              <a:rPr lang="en-US" sz="3600" dirty="0"/>
              <a:t> tone [i.e. mid-falling /</a:t>
            </a:r>
            <a:r>
              <a:rPr lang="en-SG" sz="3600" dirty="0"/>
              <a:t>  </a:t>
            </a:r>
            <a:r>
              <a:rPr lang="en-US" sz="3600" dirty="0"/>
              <a:t>/]</a:t>
            </a:r>
            <a:r>
              <a:rPr lang="en-US" sz="3600" dirty="0" smtClean="0"/>
              <a:t>”</a:t>
            </a:r>
            <a:endParaRPr lang="en-SG" sz="4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1980 Version: Conversation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&gt;Compare&gt;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pic>
        <p:nvPicPr>
          <p:cNvPr id="5" name="Picture 4" descr="C:\Users\Tamami\Desktop\CapturedScreen\ScreenHunter_90 Jun. 06 23.13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90390"/>
            <a:ext cx="263208" cy="48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2mid-falling to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486400"/>
            <a:ext cx="19439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26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181600"/>
          </a:xfrm>
        </p:spPr>
        <p:txBody>
          <a:bodyPr>
            <a:normAutofit/>
          </a:bodyPr>
          <a:lstStyle/>
          <a:p>
            <a:r>
              <a:rPr lang="en-AU" sz="3200" b="1" dirty="0" smtClean="0"/>
              <a:t>4. Tone </a:t>
            </a:r>
            <a:r>
              <a:rPr lang="en-AU" sz="3200" b="1" dirty="0" err="1" smtClean="0"/>
              <a:t>Sandhi</a:t>
            </a:r>
            <a:endParaRPr lang="en-AU" sz="32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1980 Version: Conversation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&gt;Compare&gt;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pic>
        <p:nvPicPr>
          <p:cNvPr id="5" name="Picture 4" descr="C:\Users\Tamami\Documents\CRU\FaaNua_July2011CRU\ScreenHunter_62 Jul. 27 12.34.gif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5" r="33682" b="50000"/>
          <a:stretch/>
        </p:blipFill>
        <p:spPr bwMode="auto">
          <a:xfrm>
            <a:off x="457200" y="1752600"/>
            <a:ext cx="6782938" cy="64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Tamami\Documents\CRU\FaaNua_July2011CRU\ScreenHunter_62 Jul. 27 12.34.gif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95" r="68328" b="-10009"/>
          <a:stretch/>
        </p:blipFill>
        <p:spPr bwMode="auto">
          <a:xfrm>
            <a:off x="1981200" y="3352800"/>
            <a:ext cx="4038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Tamami\Documents\CRU\FaaNua_July2011CRU\ScreenHunter_62 Jul. 27 12.34.gif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01" b="50000"/>
          <a:stretch/>
        </p:blipFill>
        <p:spPr bwMode="auto">
          <a:xfrm>
            <a:off x="3962400" y="2438400"/>
            <a:ext cx="3908946" cy="647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3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47800"/>
            <a:ext cx="4800600" cy="5148072"/>
          </a:xfrm>
        </p:spPr>
        <p:txBody>
          <a:bodyPr/>
          <a:lstStyle/>
          <a:p>
            <a:r>
              <a:rPr lang="en-AU" sz="4000" dirty="0" smtClean="0"/>
              <a:t>1. Does this writing system help </a:t>
            </a:r>
            <a:r>
              <a:rPr lang="en-AU" sz="4000" dirty="0" err="1" smtClean="0"/>
              <a:t>Iu</a:t>
            </a:r>
            <a:r>
              <a:rPr lang="en-AU" sz="4000" dirty="0" smtClean="0"/>
              <a:t>-Mien children to read and write Standard Thai? (Out-going transfer value)</a:t>
            </a:r>
          </a:p>
          <a:p>
            <a:pPr marL="109728" indent="0">
              <a:buNone/>
            </a:pPr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implication does this have toward language maintenance?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&gt;Discussion&gt;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0" y="1752600"/>
            <a:ext cx="4419600" cy="48432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AU" sz="3600" dirty="0" smtClean="0"/>
              <a:t>Yes, actually by teaching this system, you are teaching Thai. 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195268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557528"/>
            <a:ext cx="5181600" cy="51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AU" sz="3200" dirty="0" smtClean="0"/>
              <a:t>2. If an adult Mien who is already literate in Thai picks up an </a:t>
            </a:r>
            <a:r>
              <a:rPr lang="en-AU" sz="3200" dirty="0" err="1" smtClean="0"/>
              <a:t>Iu</a:t>
            </a:r>
            <a:r>
              <a:rPr lang="en-AU" sz="3200" dirty="0" smtClean="0"/>
              <a:t>-Mien book written in this writing system, how easy is it for him/her to read and understand it using Thai rules? (In-coming transfer value)</a:t>
            </a:r>
            <a:endParaRPr lang="en-SG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implication does this have toward language maintenance?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&gt;Discussion&gt;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029200" y="1295400"/>
            <a:ext cx="3886200" cy="5638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AU" dirty="0" smtClean="0"/>
              <a:t>One can learn it.</a:t>
            </a:r>
          </a:p>
          <a:p>
            <a:r>
              <a:rPr lang="en-AU" dirty="0" smtClean="0"/>
              <a:t>But he/she looses 20% of consonant phoneme, 30% of tone.</a:t>
            </a:r>
          </a:p>
          <a:p>
            <a:r>
              <a:rPr lang="en-AU" dirty="0" smtClean="0"/>
              <a:t>He/she has to cope with irregular spellings, will loose many words.</a:t>
            </a:r>
          </a:p>
          <a:p>
            <a:r>
              <a:rPr lang="en-AU" dirty="0" smtClean="0"/>
              <a:t>However, recording of </a:t>
            </a:r>
            <a:r>
              <a:rPr lang="en-AU" dirty="0" err="1" smtClean="0"/>
              <a:t>preglottalization</a:t>
            </a:r>
            <a:r>
              <a:rPr lang="en-AU" dirty="0" smtClean="0"/>
              <a:t> is beneficial for maintenance.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965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6096000"/>
          </a:xfrm>
        </p:spPr>
        <p:txBody>
          <a:bodyPr>
            <a:normAutofit/>
          </a:bodyPr>
          <a:lstStyle/>
          <a:p>
            <a:r>
              <a:rPr lang="en-AU" sz="3500" dirty="0" smtClean="0"/>
              <a:t>1. </a:t>
            </a:r>
            <a:r>
              <a:rPr lang="en-AU" sz="3500" dirty="0" err="1"/>
              <a:t>Chob’s</a:t>
            </a:r>
            <a:r>
              <a:rPr lang="en-AU" sz="3500" dirty="0"/>
              <a:t> system is, first and for most, for Thai native speakers to learn the very basic conversational vocabulary</a:t>
            </a:r>
            <a:r>
              <a:rPr lang="en-AU" sz="3500" dirty="0" smtClean="0"/>
              <a:t>.</a:t>
            </a:r>
          </a:p>
          <a:p>
            <a:r>
              <a:rPr lang="en-AU" sz="3500" dirty="0" smtClean="0"/>
              <a:t>2. </a:t>
            </a:r>
            <a:r>
              <a:rPr lang="en-AU" sz="3500" dirty="0"/>
              <a:t>Device for this purpose is the phonetically oriented use of Thai scripts which are highly phonologically restricted inventories within the Standard Thai orthographic convention.</a:t>
            </a:r>
            <a:endParaRPr lang="en-SG" sz="3500" dirty="0"/>
          </a:p>
          <a:p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Summary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&gt;Discussion&gt;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685800"/>
            <a:ext cx="8305800" cy="6096000"/>
          </a:xfrm>
        </p:spPr>
        <p:txBody>
          <a:bodyPr>
            <a:noAutofit/>
          </a:bodyPr>
          <a:lstStyle/>
          <a:p>
            <a:r>
              <a:rPr lang="en-AU" sz="4000" dirty="0"/>
              <a:t>3. To maximize the phonetic descriptive capacity, </a:t>
            </a:r>
            <a:r>
              <a:rPr lang="en-AU" sz="4000" dirty="0" err="1"/>
              <a:t>Chob’s</a:t>
            </a:r>
            <a:r>
              <a:rPr lang="en-AU" sz="4000" dirty="0"/>
              <a:t> system utilizes </a:t>
            </a:r>
            <a:r>
              <a:rPr lang="en-AU" sz="4000" dirty="0" err="1"/>
              <a:t>bigraphemes</a:t>
            </a:r>
            <a:r>
              <a:rPr lang="en-AU" sz="4000" dirty="0"/>
              <a:t> with a dot underneath the first grapheme.</a:t>
            </a:r>
            <a:endParaRPr lang="en-SG" sz="4000" dirty="0"/>
          </a:p>
          <a:p>
            <a:r>
              <a:rPr lang="en-AU" sz="4000" dirty="0" smtClean="0"/>
              <a:t>4. </a:t>
            </a:r>
            <a:r>
              <a:rPr lang="en-AU" sz="4000" dirty="0"/>
              <a:t>As a result of #3, the device well records the </a:t>
            </a:r>
            <a:r>
              <a:rPr lang="en-AU" sz="4000" dirty="0" err="1"/>
              <a:t>preglottalized</a:t>
            </a:r>
            <a:r>
              <a:rPr lang="en-AU" sz="4000" dirty="0"/>
              <a:t> initial consonants and the unique mid-high level tone</a:t>
            </a:r>
            <a:r>
              <a:rPr lang="en-AU" sz="4000" dirty="0" smtClean="0"/>
              <a:t>.</a:t>
            </a:r>
            <a:endParaRPr lang="en-SG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Summary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&gt;Discussion&gt;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6096000"/>
          </a:xfrm>
        </p:spPr>
        <p:txBody>
          <a:bodyPr>
            <a:noAutofit/>
          </a:bodyPr>
          <a:lstStyle/>
          <a:p>
            <a:r>
              <a:rPr lang="en-AU" sz="3600" dirty="0" smtClean="0"/>
              <a:t>5. </a:t>
            </a:r>
            <a:r>
              <a:rPr lang="en-AU" sz="3600" dirty="0"/>
              <a:t>However, working from the grids of Thai phonology, some distinctive </a:t>
            </a:r>
            <a:r>
              <a:rPr lang="en-AU" sz="3600" dirty="0" err="1"/>
              <a:t>Iu</a:t>
            </a:r>
            <a:r>
              <a:rPr lang="en-AU" sz="3600" dirty="0"/>
              <a:t>-Mien phonemes are merged with each other and the low rise falling tone is categorically </a:t>
            </a:r>
            <a:r>
              <a:rPr lang="en-AU" sz="3600" dirty="0" smtClean="0"/>
              <a:t>unrecognized, thus lost.</a:t>
            </a:r>
            <a:endParaRPr lang="en-SG" sz="3600" dirty="0"/>
          </a:p>
          <a:p>
            <a:r>
              <a:rPr lang="en-AU" sz="3600" dirty="0" smtClean="0"/>
              <a:t>6. The merger </a:t>
            </a:r>
            <a:r>
              <a:rPr lang="en-AU" sz="3600" dirty="0"/>
              <a:t>of phonemes results in inconsistency of the letter use and inaccuracy in expressing many </a:t>
            </a:r>
            <a:r>
              <a:rPr lang="en-AU" sz="3600" dirty="0" err="1">
                <a:solidFill>
                  <a:schemeClr val="bg1"/>
                </a:solidFill>
              </a:rPr>
              <a:t>Iu</a:t>
            </a:r>
            <a:r>
              <a:rPr lang="en-AU" sz="3600" dirty="0">
                <a:solidFill>
                  <a:schemeClr val="bg1"/>
                </a:solidFill>
              </a:rPr>
              <a:t>-</a:t>
            </a:r>
            <a:r>
              <a:rPr lang="en-AU" sz="3600" dirty="0"/>
              <a:t>Mien </a:t>
            </a:r>
            <a:r>
              <a:rPr lang="en-AU" sz="3600" dirty="0" smtClean="0"/>
              <a:t>words.</a:t>
            </a:r>
          </a:p>
          <a:p>
            <a:pPr marL="109728" indent="0">
              <a:buNone/>
            </a:pPr>
            <a:endParaRPr lang="en-SG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Summary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&gt;Discussion&gt;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410200"/>
          </a:xfrm>
        </p:spPr>
        <p:txBody>
          <a:bodyPr>
            <a:normAutofit/>
          </a:bodyPr>
          <a:lstStyle/>
          <a:p>
            <a:r>
              <a:rPr lang="en-AU" sz="3600" dirty="0"/>
              <a:t>7. This is a descriptive tool at the level of pre-phonological analysis, which the author </a:t>
            </a:r>
            <a:r>
              <a:rPr lang="en-AU" sz="3600" dirty="0" smtClean="0"/>
              <a:t>is aware </a:t>
            </a:r>
            <a:r>
              <a:rPr lang="en-AU" sz="3600" dirty="0"/>
              <a:t>of in view of the future revision. </a:t>
            </a:r>
            <a:endParaRPr lang="en-SG" sz="3600" dirty="0"/>
          </a:p>
          <a:p>
            <a:r>
              <a:rPr lang="en-AU" sz="3200" dirty="0" smtClean="0"/>
              <a:t>This </a:t>
            </a:r>
            <a:r>
              <a:rPr lang="en-AU" sz="3200" dirty="0"/>
              <a:t>writing system is primarily from the outsider’s </a:t>
            </a:r>
            <a:r>
              <a:rPr lang="en-AU" sz="3200" dirty="0" smtClean="0"/>
              <a:t>perspective to </a:t>
            </a:r>
            <a:r>
              <a:rPr lang="en-AU" sz="3200" dirty="0"/>
              <a:t>facilitate the initial contact with the </a:t>
            </a:r>
            <a:r>
              <a:rPr lang="en-AU" sz="3200" dirty="0" err="1"/>
              <a:t>Iu</a:t>
            </a:r>
            <a:r>
              <a:rPr lang="en-AU" sz="3200" dirty="0"/>
              <a:t>-Mien; but not for the insiders’ practical use. The </a:t>
            </a:r>
            <a:r>
              <a:rPr lang="en-AU" sz="3200" dirty="0" err="1"/>
              <a:t>Iu</a:t>
            </a:r>
            <a:r>
              <a:rPr lang="en-AU" sz="3200" dirty="0"/>
              <a:t>-Mien, if they learn it, they would see a different type of </a:t>
            </a:r>
            <a:r>
              <a:rPr lang="en-AU" sz="3200" dirty="0" err="1"/>
              <a:t>Iu</a:t>
            </a:r>
            <a:r>
              <a:rPr lang="en-AU" sz="3200" dirty="0"/>
              <a:t>-Mien.</a:t>
            </a:r>
            <a:endParaRPr lang="en-SG" sz="3200" dirty="0"/>
          </a:p>
          <a:p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Summary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&gt;Discussion&gt;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9875" y="1091778"/>
            <a:ext cx="6486925" cy="56725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Nature of the book </a:t>
            </a:r>
            <a:r>
              <a:rPr lang="en-US" sz="2600" b="1" dirty="0" smtClean="0"/>
              <a:t>includes…</a:t>
            </a:r>
            <a:endParaRPr lang="en-US" sz="3200" b="1" dirty="0" smtClean="0"/>
          </a:p>
          <a:p>
            <a:pPr lvl="0"/>
            <a:r>
              <a:rPr lang="en-US" sz="3200" dirty="0"/>
              <a:t>The use of the Thai script to express the hill tribes’ </a:t>
            </a:r>
            <a:r>
              <a:rPr lang="en-US" sz="3200" dirty="0" smtClean="0"/>
              <a:t>languages,</a:t>
            </a:r>
            <a:endParaRPr lang="en-SG" sz="3200" dirty="0"/>
          </a:p>
          <a:p>
            <a:r>
              <a:rPr lang="en-US" sz="3200" dirty="0"/>
              <a:t>That grammatical description is not intended to be </a:t>
            </a:r>
            <a:r>
              <a:rPr lang="en-US" sz="3200" dirty="0" smtClean="0"/>
              <a:t>the </a:t>
            </a:r>
            <a:r>
              <a:rPr lang="en-US" sz="3200" dirty="0"/>
              <a:t>professional linguistics level and that revisions </a:t>
            </a:r>
            <a:r>
              <a:rPr lang="en-US" sz="3200" dirty="0" smtClean="0"/>
              <a:t>should </a:t>
            </a:r>
            <a:r>
              <a:rPr lang="en-US" sz="3200" dirty="0"/>
              <a:t>be necessary in the future</a:t>
            </a:r>
            <a:r>
              <a:rPr lang="en-US" sz="3200" dirty="0" smtClean="0"/>
              <a:t>,</a:t>
            </a:r>
            <a:endParaRPr lang="en-SG" sz="3200" dirty="0"/>
          </a:p>
          <a:p>
            <a:pPr lvl="0"/>
            <a:r>
              <a:rPr lang="en-US" sz="3200" dirty="0"/>
              <a:t>The goal of the development of welfare for tribal peoples. </a:t>
            </a:r>
            <a:endParaRPr lang="en-US" sz="3200" b="1" dirty="0" smtClean="0"/>
          </a:p>
          <a:p>
            <a:pPr marL="109728" indent="0">
              <a:buNone/>
            </a:pPr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Conversation Lessons in Yao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Intro&gt;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pic>
        <p:nvPicPr>
          <p:cNvPr id="5" name="Picture 2" descr="C:\Users\Tamami\Documents\My eBooks-Linguistics\ChopKachaanan\IMG_5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1778"/>
            <a:ext cx="2047475" cy="31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913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410200"/>
          </a:xfrm>
        </p:spPr>
        <p:txBody>
          <a:bodyPr>
            <a:noAutofit/>
          </a:bodyPr>
          <a:lstStyle/>
          <a:p>
            <a:r>
              <a:rPr lang="en-AU" sz="3600" dirty="0" smtClean="0"/>
              <a:t>With this book in hand, 30 years ago, the border police men, health workers, and young teachers like </a:t>
            </a:r>
            <a:r>
              <a:rPr lang="en-AU" sz="3600" i="1" dirty="0" err="1" smtClean="0"/>
              <a:t>Kru</a:t>
            </a:r>
            <a:r>
              <a:rPr lang="en-AU" sz="3600" i="1" dirty="0" smtClean="0"/>
              <a:t> Baan </a:t>
            </a:r>
            <a:r>
              <a:rPr lang="en-AU" sz="3600" i="1" dirty="0" err="1" smtClean="0"/>
              <a:t>Nork</a:t>
            </a:r>
            <a:r>
              <a:rPr lang="en-AU" sz="3600" dirty="0" smtClean="0"/>
              <a:t> went deep into the mountains, and helped many </a:t>
            </a:r>
            <a:r>
              <a:rPr lang="en-AU" sz="3600" dirty="0" err="1" smtClean="0"/>
              <a:t>Iu</a:t>
            </a:r>
            <a:r>
              <a:rPr lang="en-AU" sz="3600" dirty="0" smtClean="0"/>
              <a:t>-Mien who were illiterate in Thai to understand that the Thai government wanted to reach their hearts. (Some married the </a:t>
            </a:r>
            <a:r>
              <a:rPr lang="en-AU" sz="3600" dirty="0" err="1" smtClean="0"/>
              <a:t>Iu</a:t>
            </a:r>
            <a:r>
              <a:rPr lang="en-AU" sz="3600" dirty="0" smtClean="0"/>
              <a:t>-Mien.)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Conclusion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&gt;Conclusion</a:t>
            </a:r>
            <a:endParaRPr lang="en-S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7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343900" cy="4919472"/>
          </a:xfrm>
        </p:spPr>
        <p:txBody>
          <a:bodyPr>
            <a:noAutofit/>
          </a:bodyPr>
          <a:lstStyle/>
          <a:p>
            <a:r>
              <a:rPr lang="en-AU" sz="4400" dirty="0" smtClean="0"/>
              <a:t>As a result, almost all </a:t>
            </a:r>
            <a:r>
              <a:rPr lang="en-AU" sz="4400" dirty="0" err="1" smtClean="0"/>
              <a:t>Iu</a:t>
            </a:r>
            <a:r>
              <a:rPr lang="en-AU" sz="4400" dirty="0" smtClean="0"/>
              <a:t>-Mien in </a:t>
            </a:r>
            <a:r>
              <a:rPr lang="en-AU" sz="4400" dirty="0" err="1" smtClean="0"/>
              <a:t>Chiangrai</a:t>
            </a:r>
            <a:r>
              <a:rPr lang="en-AU" sz="4400" dirty="0" smtClean="0"/>
              <a:t>, </a:t>
            </a:r>
            <a:r>
              <a:rPr lang="en-AU" sz="4400" dirty="0" err="1" smtClean="0"/>
              <a:t>Phayao</a:t>
            </a:r>
            <a:r>
              <a:rPr lang="en-AU" sz="4400" dirty="0" smtClean="0"/>
              <a:t>, </a:t>
            </a:r>
            <a:r>
              <a:rPr lang="en-AU" sz="4400" dirty="0" err="1" smtClean="0"/>
              <a:t>Chiangmai</a:t>
            </a:r>
            <a:r>
              <a:rPr lang="en-AU" sz="4400" dirty="0" smtClean="0"/>
              <a:t>, </a:t>
            </a:r>
            <a:r>
              <a:rPr lang="en-AU" sz="4400" dirty="0" err="1" smtClean="0"/>
              <a:t>Sukhothai</a:t>
            </a:r>
            <a:r>
              <a:rPr lang="en-AU" sz="4400" dirty="0" smtClean="0"/>
              <a:t>, </a:t>
            </a:r>
            <a:r>
              <a:rPr lang="en-AU" sz="4400" dirty="0" err="1" smtClean="0"/>
              <a:t>Kapaengphet</a:t>
            </a:r>
            <a:r>
              <a:rPr lang="en-AU" sz="4400" dirty="0" smtClean="0"/>
              <a:t>, have Thai ID card. (Some are waiting in </a:t>
            </a:r>
            <a:r>
              <a:rPr lang="en-AU" sz="4400" dirty="0" err="1" smtClean="0"/>
              <a:t>Naan</a:t>
            </a:r>
            <a:r>
              <a:rPr lang="en-AU" sz="4400" dirty="0" smtClean="0"/>
              <a:t>.)</a:t>
            </a:r>
            <a:endParaRPr lang="en-SG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 </a:t>
            </a:r>
            <a:r>
              <a:rPr lang="en-US" sz="3200" b="0" dirty="0" smtClean="0"/>
              <a:t>(cont.)</a:t>
            </a:r>
            <a:endParaRPr lang="en-SG" b="0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&gt;Conclusion</a:t>
            </a:r>
            <a:endParaRPr lang="en-S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r>
              <a:rPr lang="en-US" sz="4400" b="0" dirty="0"/>
              <a:t> </a:t>
            </a:r>
            <a:r>
              <a:rPr lang="en-US" sz="3200" b="0" dirty="0"/>
              <a:t>(cont.)</a:t>
            </a:r>
            <a:endParaRPr lang="en-SG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&gt;Conclusion</a:t>
            </a:r>
            <a:endParaRPr lang="en-SG" b="1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17212"/>
            <a:ext cx="4211216" cy="30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872" y="838200"/>
            <a:ext cx="8617527" cy="4906963"/>
          </a:xfrm>
        </p:spPr>
        <p:txBody>
          <a:bodyPr>
            <a:noAutofit/>
          </a:bodyPr>
          <a:lstStyle/>
          <a:p>
            <a:r>
              <a:rPr lang="en-AU" sz="4000" dirty="0" smtClean="0"/>
              <a:t>Today, Thai Royal Institute, commissioned by the former Prime Minister, is working hard to make a new National Language Policy, one of whose six policies is the preservation and revitalization of endangered languages.</a:t>
            </a:r>
          </a:p>
          <a:p>
            <a:endParaRPr lang="en-SG" sz="3200" dirty="0"/>
          </a:p>
        </p:txBody>
      </p:sp>
      <p:pic>
        <p:nvPicPr>
          <p:cNvPr id="1026" name="Picture 2" descr="C:\Users\Tamami\Documents\SEALSXXI_11-13May2011\IMG_3169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2" y="5253369"/>
            <a:ext cx="2306638" cy="16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mami\Documents\CRU\FaaNua_July2011CRU\scan00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7" b="27911"/>
          <a:stretch/>
        </p:blipFill>
        <p:spPr bwMode="auto">
          <a:xfrm>
            <a:off x="3505200" y="5105400"/>
            <a:ext cx="2206476" cy="17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4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872" y="762000"/>
            <a:ext cx="8617527" cy="4525963"/>
          </a:xfrm>
        </p:spPr>
        <p:txBody>
          <a:bodyPr>
            <a:noAutofit/>
          </a:bodyPr>
          <a:lstStyle/>
          <a:p>
            <a:r>
              <a:rPr lang="en-AU" sz="3600" dirty="0" smtClean="0"/>
              <a:t>Now, it is urgently </a:t>
            </a:r>
            <a:r>
              <a:rPr lang="en-AU" sz="3600" dirty="0"/>
              <a:t>important </a:t>
            </a:r>
            <a:r>
              <a:rPr lang="en-AU" sz="3600" dirty="0" smtClean="0"/>
              <a:t>for the </a:t>
            </a:r>
            <a:r>
              <a:rPr lang="en-AU" sz="3600" dirty="0" err="1"/>
              <a:t>Iu</a:t>
            </a:r>
            <a:r>
              <a:rPr lang="en-AU" sz="3600" dirty="0"/>
              <a:t>-Mien community to </a:t>
            </a:r>
            <a:r>
              <a:rPr lang="en-AU" sz="3600" dirty="0" smtClean="0"/>
              <a:t>find out which orthography best serves to document their oral literature, cultural knowledge, and local wisdom, from the available choices devised in the past 80 years.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r>
              <a:rPr lang="en-US" sz="4400" b="0" dirty="0"/>
              <a:t> </a:t>
            </a:r>
            <a:r>
              <a:rPr lang="en-US" sz="3200" b="0" dirty="0"/>
              <a:t>(cont.)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&gt;Conclusion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0" y="4724400"/>
            <a:ext cx="9144000" cy="2133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(The Roman-based </a:t>
            </a:r>
            <a:r>
              <a:rPr lang="en-AU" sz="3200" dirty="0" err="1"/>
              <a:t>Iu</a:t>
            </a:r>
            <a:r>
              <a:rPr lang="en-AU" sz="3200" dirty="0"/>
              <a:t>-Mien orthography is officially recognized by the Chinese government and taught in some district schools in the USA.)</a:t>
            </a:r>
            <a:endParaRPr lang="en-SG" sz="3200" dirty="0"/>
          </a:p>
          <a:p>
            <a:pPr algn="ctr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194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121091"/>
          </a:xfrm>
        </p:spPr>
        <p:txBody>
          <a:bodyPr/>
          <a:lstStyle/>
          <a:p>
            <a:r>
              <a:rPr lang="en-US" dirty="0"/>
              <a:t>May the recuperative power will be ensured for </a:t>
            </a:r>
            <a:r>
              <a:rPr lang="en-US" dirty="0" smtClean="0"/>
              <a:t>Dr. </a:t>
            </a:r>
            <a:r>
              <a:rPr lang="en-US" dirty="0" err="1" smtClean="0"/>
              <a:t>Chob</a:t>
            </a:r>
            <a:r>
              <a:rPr lang="en-US" dirty="0" smtClean="0"/>
              <a:t> </a:t>
            </a:r>
            <a:r>
              <a:rPr lang="en-US" dirty="0" err="1" smtClean="0"/>
              <a:t>Khacha’anant</a:t>
            </a:r>
            <a:r>
              <a:rPr lang="en-US" dirty="0" smtClean="0"/>
              <a:t> and strengthen your body. 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&gt;Conclusion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638800"/>
            <a:ext cx="5410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170" name="Picture 2" descr="C:\Users\Tamami\Documents\CRU\FaaNua_July2011CRU\ScreenHunter_36 Jul. 26 16.1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04800" y="685800"/>
            <a:ext cx="86106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Autofit/>
          </a:bodyPr>
          <a:lstStyle/>
          <a:p>
            <a:r>
              <a:rPr lang="en-AU" sz="3200" dirty="0" smtClean="0"/>
              <a:t>Acknowledgement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228617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F3998"/>
                </a:solidFill>
              </a:rPr>
              <a:t>Intro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&gt;Conclusion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638800"/>
            <a:ext cx="5410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170" name="Picture 2" descr="C:\Users\Tamami\Documents\CRU\FaaNua_July2011CRU\ScreenHunter_36 Jul. 26 16.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6106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Autofit/>
          </a:bodyPr>
          <a:lstStyle/>
          <a:p>
            <a:r>
              <a:rPr lang="en-AU" sz="3200" dirty="0" smtClean="0"/>
              <a:t>Acknowledgement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93246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5800" y="5512731"/>
            <a:ext cx="4648200" cy="964269"/>
          </a:xfrm>
        </p:spPr>
        <p:txBody>
          <a:bodyPr/>
          <a:lstStyle/>
          <a:p>
            <a:r>
              <a:rPr lang="en-AU" dirty="0" smtClean="0"/>
              <a:t>In the 1956 Version</a:t>
            </a:r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Thank you very much.</a:t>
            </a:r>
            <a:endParaRPr lang="en-SG" dirty="0"/>
          </a:p>
        </p:txBody>
      </p:sp>
      <p:pic>
        <p:nvPicPr>
          <p:cNvPr id="3074" name="Picture 2" descr="C:\Users\Tamami\Documents\CRU\FaaNua_July2011CRU\ScreenHunter_65 Jul. 27 14.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105775" cy="359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25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17212"/>
            <a:ext cx="4211216" cy="30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2667000" y="685800"/>
            <a:ext cx="1656184" cy="93372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19400" y="304800"/>
            <a:ext cx="306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Hmong-Mien</a:t>
            </a:r>
            <a:endParaRPr lang="en-SG" sz="28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343400" y="685800"/>
            <a:ext cx="2376264" cy="118590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182880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Mienic</a:t>
            </a:r>
            <a:r>
              <a:rPr lang="en-US" sz="2400" dirty="0" smtClean="0"/>
              <a:t> </a:t>
            </a:r>
            <a:endParaRPr lang="en-SG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10100" y="2971800"/>
            <a:ext cx="205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Mienic-Mun</a:t>
            </a:r>
            <a:endParaRPr lang="en-SG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2895600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Biao Min</a:t>
            </a:r>
            <a:endParaRPr lang="en-SG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848364" y="2819400"/>
            <a:ext cx="1404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Zao</a:t>
            </a:r>
            <a:r>
              <a:rPr lang="en-US" sz="2400" dirty="0" smtClean="0"/>
              <a:t> Min</a:t>
            </a:r>
            <a:endParaRPr lang="en-SG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698014" y="3886200"/>
            <a:ext cx="95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Mien</a:t>
            </a:r>
            <a:endParaRPr lang="en-SG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132494" y="3886200"/>
            <a:ext cx="95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Mun</a:t>
            </a:r>
            <a:endParaRPr lang="en-SG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888929" y="1600200"/>
            <a:ext cx="1616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Hmongic</a:t>
            </a:r>
            <a:endParaRPr lang="en-SG" sz="2400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51520" y="1981200"/>
            <a:ext cx="2448272" cy="240197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99792" y="1981200"/>
            <a:ext cx="504056" cy="29990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51820" y="2209800"/>
            <a:ext cx="1404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Pa-</a:t>
            </a:r>
            <a:r>
              <a:rPr lang="en-US" sz="2400" dirty="0" err="1" smtClean="0"/>
              <a:t>Hng</a:t>
            </a:r>
            <a:endParaRPr lang="en-SG" sz="2400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778134" y="2209800"/>
            <a:ext cx="1314147" cy="77618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92280" y="2209800"/>
            <a:ext cx="0" cy="66784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10282" y="2209800"/>
            <a:ext cx="1350150" cy="65025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175067" y="3352800"/>
            <a:ext cx="549062" cy="5238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27390" y="3339753"/>
            <a:ext cx="932842" cy="54644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39752" y="2362200"/>
            <a:ext cx="864096" cy="54644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981200" y="2819400"/>
            <a:ext cx="1539168" cy="172819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209801" y="2819400"/>
            <a:ext cx="253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Jiongnai</a:t>
            </a:r>
            <a:r>
              <a:rPr lang="en-US" sz="2400" dirty="0" smtClean="0"/>
              <a:t>/Ho Ne</a:t>
            </a:r>
            <a:endParaRPr lang="en-SG" sz="2400" dirty="0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1979712" y="2743200"/>
            <a:ext cx="13500" cy="172819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0" y="4343400"/>
            <a:ext cx="1259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West Hmong</a:t>
            </a:r>
          </a:p>
          <a:p>
            <a:pPr algn="ctr"/>
            <a:r>
              <a:rPr lang="en-US" sz="2000" dirty="0" smtClean="0"/>
              <a:t>Hmong</a:t>
            </a:r>
          </a:p>
          <a:p>
            <a:pPr algn="ctr"/>
            <a:r>
              <a:rPr lang="en-US" sz="2000" dirty="0" smtClean="0"/>
              <a:t>A-</a:t>
            </a:r>
            <a:r>
              <a:rPr lang="en-US" sz="2000" dirty="0" err="1" smtClean="0"/>
              <a:t>Hmao</a:t>
            </a:r>
            <a:endParaRPr lang="en-US" sz="2000" dirty="0" smtClean="0"/>
          </a:p>
          <a:p>
            <a:pPr algn="ctr"/>
            <a:r>
              <a:rPr lang="en-US" sz="2000" dirty="0" err="1" smtClean="0"/>
              <a:t>Bunu</a:t>
            </a:r>
            <a:endParaRPr lang="en-SG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1331640" y="4495800"/>
            <a:ext cx="1483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West Hmong</a:t>
            </a:r>
          </a:p>
          <a:p>
            <a:pPr algn="ctr"/>
            <a:r>
              <a:rPr lang="en-US" sz="2000" dirty="0" err="1" smtClean="0"/>
              <a:t>Qo</a:t>
            </a:r>
            <a:r>
              <a:rPr lang="en-US" sz="2000" dirty="0" smtClean="0"/>
              <a:t> </a:t>
            </a:r>
            <a:r>
              <a:rPr lang="en-US" sz="2000" dirty="0" err="1" smtClean="0"/>
              <a:t>Xiong</a:t>
            </a:r>
            <a:endParaRPr lang="en-SG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2819400" y="4572000"/>
            <a:ext cx="1572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West Hmong</a:t>
            </a:r>
          </a:p>
          <a:p>
            <a:pPr algn="ctr"/>
            <a:r>
              <a:rPr lang="en-US" sz="2000" dirty="0" err="1" smtClean="0"/>
              <a:t>Hmu</a:t>
            </a:r>
            <a:endParaRPr lang="en-SG" sz="2400" dirty="0"/>
          </a:p>
        </p:txBody>
      </p:sp>
      <p:sp>
        <p:nvSpPr>
          <p:cNvPr id="3084" name="TextBox 3083"/>
          <p:cNvSpPr txBox="1"/>
          <p:nvPr/>
        </p:nvSpPr>
        <p:spPr>
          <a:xfrm>
            <a:off x="6132494" y="6265188"/>
            <a:ext cx="187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Ratliff 2011</a:t>
            </a:r>
            <a:endParaRPr lang="en-SG" sz="1800" dirty="0"/>
          </a:p>
        </p:txBody>
      </p:sp>
      <p:sp>
        <p:nvSpPr>
          <p:cNvPr id="3085" name="Oval 3084"/>
          <p:cNvSpPr/>
          <p:nvPr/>
        </p:nvSpPr>
        <p:spPr>
          <a:xfrm>
            <a:off x="4404538" y="3505200"/>
            <a:ext cx="1386662" cy="1370473"/>
          </a:xfrm>
          <a:prstGeom prst="ellipse">
            <a:avLst/>
          </a:prstGeom>
          <a:solidFill>
            <a:schemeClr val="accent4">
              <a:lumMod val="75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7" name="Picture 3" descr="F:\Dan-DATA\My Pictures\MienAttires\Mien atti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00600"/>
            <a:ext cx="1428136" cy="16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Intro&gt;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30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 Lessons in Yao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Intro&gt;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pic>
        <p:nvPicPr>
          <p:cNvPr id="6" name="Picture 4" descr="D:\SEALSXXI_11-13May2011\Captured\ScreenHunter_02 May. 12 21.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8714"/>
            <a:ext cx="8458200" cy="6618713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 rot="21090935">
            <a:off x="2356702" y="1987260"/>
            <a:ext cx="1834748" cy="2971800"/>
          </a:xfrm>
          <a:prstGeom prst="ellipse">
            <a:avLst/>
          </a:pr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Oval 7"/>
          <p:cNvSpPr/>
          <p:nvPr/>
        </p:nvSpPr>
        <p:spPr>
          <a:xfrm rot="16047020">
            <a:off x="2456867" y="4926810"/>
            <a:ext cx="1147538" cy="2714049"/>
          </a:xfrm>
          <a:prstGeom prst="ellipse">
            <a:avLst/>
          </a:pr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617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To understand Cob’s system of writing </a:t>
            </a:r>
            <a:r>
              <a:rPr lang="en-US" dirty="0" err="1" smtClean="0"/>
              <a:t>Iu</a:t>
            </a:r>
            <a:r>
              <a:rPr lang="en-US" dirty="0" smtClean="0"/>
              <a:t>-Mien</a:t>
            </a:r>
          </a:p>
          <a:p>
            <a:r>
              <a:rPr lang="en-US" dirty="0" smtClean="0"/>
              <a:t>To lay a foundation for an </a:t>
            </a:r>
            <a:r>
              <a:rPr lang="en-US" dirty="0" err="1" smtClean="0"/>
              <a:t>indeapth</a:t>
            </a:r>
            <a:r>
              <a:rPr lang="en-US" dirty="0" smtClean="0"/>
              <a:t> comparative study between </a:t>
            </a:r>
            <a:r>
              <a:rPr lang="en-US" dirty="0" err="1" smtClean="0"/>
              <a:t>Chob’s</a:t>
            </a:r>
            <a:r>
              <a:rPr lang="en-US" dirty="0" smtClean="0"/>
              <a:t> writing system (1980) and the 1956 version of </a:t>
            </a:r>
            <a:r>
              <a:rPr lang="en-US" dirty="0" err="1" smtClean="0"/>
              <a:t>Iu</a:t>
            </a:r>
            <a:r>
              <a:rPr lang="en-US" dirty="0" smtClean="0"/>
              <a:t>-Mien orthography.</a:t>
            </a:r>
          </a:p>
          <a:p>
            <a:r>
              <a:rPr lang="en-US" dirty="0" smtClean="0"/>
              <a:t>To find out its usefulness in terms of (1) its transfer value to the National Language and (2) its possibility toward language maintenance.</a:t>
            </a:r>
          </a:p>
          <a:p>
            <a:r>
              <a:rPr lang="en-US" dirty="0" smtClean="0"/>
              <a:t>Henceforth, “the 1980 Version” (</a:t>
            </a:r>
            <a:r>
              <a:rPr lang="en-US" dirty="0" err="1" smtClean="0"/>
              <a:t>Chob</a:t>
            </a:r>
            <a:r>
              <a:rPr lang="en-US" dirty="0" smtClean="0"/>
              <a:t>) and “the 1956 Version”.</a:t>
            </a:r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Purposes of the paper 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Intro&gt;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1 </a:t>
            </a:r>
            <a:r>
              <a:rPr lang="en-US" sz="3600" dirty="0"/>
              <a:t>D</a:t>
            </a:r>
            <a:r>
              <a:rPr lang="en-US" sz="3600" dirty="0" smtClean="0"/>
              <a:t>oes </a:t>
            </a:r>
            <a:r>
              <a:rPr lang="en-US" sz="3600" dirty="0"/>
              <a:t>the orthography help </a:t>
            </a:r>
            <a:r>
              <a:rPr lang="en-US" sz="3600" dirty="0" err="1" smtClean="0"/>
              <a:t>Iu</a:t>
            </a:r>
            <a:r>
              <a:rPr lang="en-US" sz="3600" dirty="0" smtClean="0"/>
              <a:t>-Mien </a:t>
            </a:r>
            <a:r>
              <a:rPr lang="en-US" sz="3600" dirty="0"/>
              <a:t>children to read and </a:t>
            </a:r>
            <a:r>
              <a:rPr lang="en-US" sz="3600" dirty="0" smtClean="0"/>
              <a:t>write </a:t>
            </a:r>
            <a:r>
              <a:rPr lang="en-US" sz="3600" dirty="0"/>
              <a:t>Standard Thai</a:t>
            </a:r>
            <a:r>
              <a:rPr lang="en-US" sz="3600" dirty="0" smtClean="0"/>
              <a:t>? </a:t>
            </a:r>
            <a:endParaRPr lang="en-SG" sz="3600" dirty="0"/>
          </a:p>
          <a:p>
            <a:r>
              <a:rPr lang="en-US" sz="3600" dirty="0" smtClean="0"/>
              <a:t>2 If </a:t>
            </a:r>
            <a:r>
              <a:rPr lang="en-US" sz="3600" dirty="0"/>
              <a:t>an adult Mien who is already literate in Thai picks up an </a:t>
            </a:r>
            <a:r>
              <a:rPr lang="en-US" sz="3600" dirty="0" err="1"/>
              <a:t>Iu</a:t>
            </a:r>
            <a:r>
              <a:rPr lang="en-US" sz="3600" dirty="0"/>
              <a:t>-Mien book written in this orthography, how easy is it for him/her to read and understand it using Thai rules? </a:t>
            </a:r>
            <a:endParaRPr lang="en-SG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fundamental questions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Intro&gt;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Iu</a:t>
            </a:r>
            <a:r>
              <a:rPr lang="en-US" dirty="0" smtClean="0"/>
              <a:t>-Mien phonology: Consonants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04800" y="0"/>
            <a:ext cx="861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Intro&gt;</a:t>
            </a:r>
            <a:r>
              <a:rPr lang="en-US" dirty="0" smtClean="0">
                <a:solidFill>
                  <a:srgbClr val="EF3998"/>
                </a:solidFill>
              </a:rPr>
              <a:t>Consonants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Vowels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Tones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Compare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Discussion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EF3998"/>
                </a:solidFill>
              </a:rPr>
              <a:t>Conclusion</a:t>
            </a:r>
            <a:endParaRPr lang="en-SG" dirty="0">
              <a:solidFill>
                <a:srgbClr val="EF3998"/>
              </a:solidFill>
            </a:endParaRPr>
          </a:p>
        </p:txBody>
      </p:sp>
      <p:pic>
        <p:nvPicPr>
          <p:cNvPr id="2050" name="Picture 2" descr="C:\Users\Tamami\Documents\CRU\FaaNua_July2011CRU\ScreenHunter_27 Jul. 26 14.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4545</TotalTime>
  <Words>1509</Words>
  <Application>Microsoft Office PowerPoint</Application>
  <PresentationFormat>On-screen Show (4:3)</PresentationFormat>
  <Paragraphs>203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Concourse</vt:lpstr>
      <vt:lpstr>An Evaluation of the 1980 Version of Thai-based Writing System Used in Chob Khacha-Anant’s Yao (Iu-Mien) Lessons in View of Language Maintenance for their Communities</vt:lpstr>
      <vt:lpstr>Conversation Lessons in Yao</vt:lpstr>
      <vt:lpstr>Conversation Lessons in Yao</vt:lpstr>
      <vt:lpstr>Conversation Lessons in Yao</vt:lpstr>
      <vt:lpstr>PowerPoint Presentation</vt:lpstr>
      <vt:lpstr>Conversation Lessons in Yao</vt:lpstr>
      <vt:lpstr>Purposes of the paper </vt:lpstr>
      <vt:lpstr>Two fundamental questions</vt:lpstr>
      <vt:lpstr>Iu-Mien phonology: Consonants</vt:lpstr>
      <vt:lpstr>Iu-Mien phonology: Consonants</vt:lpstr>
      <vt:lpstr> Consonant clusters</vt:lpstr>
      <vt:lpstr>Iu-Mien phonology: Vowels</vt:lpstr>
      <vt:lpstr>Iu-Mien phonology: Tones</vt:lpstr>
      <vt:lpstr>Expressing consonants in the 1980 version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Vowels in the 1980 Version</vt:lpstr>
      <vt:lpstr>Vowels in the 1980 Version</vt:lpstr>
      <vt:lpstr>Vowels in the 1980 Version</vt:lpstr>
      <vt:lpstr>Tones in the 1980 Version</vt:lpstr>
      <vt:lpstr>Tones in the 1980 Version</vt:lpstr>
      <vt:lpstr>Tones in the 1980 Version</vt:lpstr>
      <vt:lpstr>Tones in the 1980 Version</vt:lpstr>
      <vt:lpstr>Tones in the 1980 Version</vt:lpstr>
      <vt:lpstr>The 1980 Version: Conversation</vt:lpstr>
      <vt:lpstr>The 1980 Version: Conversation</vt:lpstr>
      <vt:lpstr>What implication does this have toward language maintenance?</vt:lpstr>
      <vt:lpstr>What implication does this have toward language maintenance?</vt:lpstr>
      <vt:lpstr>Summary</vt:lpstr>
      <vt:lpstr>Summary</vt:lpstr>
      <vt:lpstr>Summary</vt:lpstr>
      <vt:lpstr>Summary</vt:lpstr>
      <vt:lpstr>Conclusion</vt:lpstr>
      <vt:lpstr>Conclusion (cont.)</vt:lpstr>
      <vt:lpstr>Conclusion (cont.)</vt:lpstr>
      <vt:lpstr>Conclusion (cont.)</vt:lpstr>
      <vt:lpstr>Acknowledgement</vt:lpstr>
      <vt:lpstr>Acknowledgement</vt:lpstr>
      <vt:lpstr>Thank you very much.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Evaluation of the 1980 Version of Thai-based Writing System Used in Chob Kacha-Anant’s Yao (Iu-Mien) Lessons</dc:title>
  <dc:creator>Daniel</dc:creator>
  <cp:lastModifiedBy>Daniel</cp:lastModifiedBy>
  <cp:revision>304</cp:revision>
  <dcterms:created xsi:type="dcterms:W3CDTF">2006-08-16T00:00:00Z</dcterms:created>
  <dcterms:modified xsi:type="dcterms:W3CDTF">2011-07-27T13:43:09Z</dcterms:modified>
</cp:coreProperties>
</file>