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3" r:id="rId8"/>
    <p:sldId id="262" r:id="rId9"/>
    <p:sldId id="266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92" autoAdjust="0"/>
  </p:normalViewPr>
  <p:slideViewPr>
    <p:cSldViewPr>
      <p:cViewPr>
        <p:scale>
          <a:sx n="100" d="100"/>
          <a:sy n="100" d="100"/>
        </p:scale>
        <p:origin x="79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1143000"/>
            <a:ext cx="7467600" cy="1470025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3048000"/>
            <a:ext cx="6400800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D89C76D-029D-4A78-9533-01C162F0C8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AF9165-EFE0-4D3D-9F99-BB95410D37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74638"/>
            <a:ext cx="53340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C0F6FA-FF6D-4DBF-9C03-008C2A11F6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0A11A-26CF-4E45-9BB7-459D892C21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F61DD5-CE64-47ED-AD0F-F0FEE27EBE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600200"/>
            <a:ext cx="3543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600200"/>
            <a:ext cx="3543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85DFED-CC47-453C-984C-185F44478B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D90746-6BBE-4456-A0E3-7006553166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47F83D-38D6-475F-A246-16D8EFD101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3FBA67-50F5-4B36-95F4-F0D7F422C9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BD2EE7-CA2B-4508-A6DC-D421F78E66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B8E98E-9334-441D-BC64-F80F6AC1DF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274638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600200"/>
            <a:ext cx="7239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245225"/>
            <a:ext cx="1905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801AF30D-9AE3-476D-A33D-AEE39332A81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 smtClean="0"/>
              <a:t>Third Gender as Seen in Thai Contemporary </a:t>
            </a:r>
            <a:r>
              <a:rPr lang="en-US" sz="2800" dirty="0" smtClean="0"/>
              <a:t>Fiction</a:t>
            </a:r>
            <a:br>
              <a:rPr lang="en-US" sz="2800" dirty="0" smtClean="0"/>
            </a:br>
            <a:r>
              <a:rPr lang="en-US" sz="2400" dirty="0" smtClean="0"/>
              <a:t>Jenjit </a:t>
            </a:r>
            <a:r>
              <a:rPr lang="en-US" sz="2400" dirty="0" err="1" smtClean="0"/>
              <a:t>Gasigijtamrong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400" dirty="0" err="1" smtClean="0"/>
              <a:t>Payap</a:t>
            </a:r>
            <a:r>
              <a:rPr lang="en-US" sz="2400" dirty="0" smtClean="0"/>
              <a:t> University, </a:t>
            </a:r>
            <a:r>
              <a:rPr lang="en-US" sz="2400" dirty="0" smtClean="0"/>
              <a:t>C</a:t>
            </a:r>
            <a:r>
              <a:rPr lang="en-US" sz="2400" dirty="0" smtClean="0"/>
              <a:t>hiang Mai</a:t>
            </a:r>
            <a:endParaRPr lang="th-TH" sz="240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048000"/>
            <a:ext cx="6934200" cy="1752600"/>
          </a:xfrm>
        </p:spPr>
        <p:txBody>
          <a:bodyPr/>
          <a:lstStyle/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The 11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 </a:t>
            </a:r>
            <a:r>
              <a:rPr lang="en-US" sz="2400" dirty="0" smtClean="0"/>
              <a:t>International Conference on Thai Studies: Visions of the Future</a:t>
            </a:r>
          </a:p>
          <a:p>
            <a:r>
              <a:rPr lang="en-US" sz="1800" dirty="0" smtClean="0"/>
              <a:t>26-28 July 2011</a:t>
            </a:r>
            <a:endParaRPr lang="th-TH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Purposes</a:t>
            </a:r>
            <a:endParaRPr lang="th-TH" sz="40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To explore how LGBTQ characters are perceived and presented via Thai contemporary novels</a:t>
            </a:r>
          </a:p>
          <a:p>
            <a:r>
              <a:rPr lang="en-US" dirty="0" smtClean="0"/>
              <a:t>To investigate whether there’s any difference in perception towards LGBTQ after 2 decades</a:t>
            </a:r>
            <a:endParaRPr lang="en-US" dirty="0" smtClean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 lvl="1">
              <a:buNone/>
            </a:pP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The 4 Novels</a:t>
            </a:r>
            <a:endParaRPr lang="th-TH" sz="36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Reflection of the Moon (1981)  -  RM</a:t>
            </a:r>
            <a:endParaRPr lang="th-TH" sz="2400" dirty="0" smtClean="0"/>
          </a:p>
          <a:p>
            <a:r>
              <a:rPr lang="en-US" sz="2400" dirty="0" smtClean="0"/>
              <a:t>The Third Path (1982)   -   TP</a:t>
            </a:r>
          </a:p>
          <a:p>
            <a:r>
              <a:rPr lang="en-US" sz="2400" dirty="0" smtClean="0"/>
              <a:t>The Golden Chair (1989)   -  GC</a:t>
            </a:r>
          </a:p>
          <a:p>
            <a:r>
              <a:rPr lang="en-US" sz="2400" dirty="0" smtClean="0"/>
              <a:t>The Heroine (2004)   -   H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Criteria for select</a:t>
            </a:r>
            <a:r>
              <a:rPr lang="en-US" dirty="0" smtClean="0"/>
              <a:t>ion</a:t>
            </a:r>
          </a:p>
          <a:p>
            <a:r>
              <a:rPr lang="en-US" sz="2400" dirty="0" smtClean="0"/>
              <a:t>The year first published</a:t>
            </a:r>
          </a:p>
          <a:p>
            <a:r>
              <a:rPr lang="en-US" sz="2400" dirty="0" smtClean="0"/>
              <a:t>Authors</a:t>
            </a:r>
          </a:p>
          <a:p>
            <a:r>
              <a:rPr lang="en-US" sz="2400" dirty="0" smtClean="0"/>
              <a:t>Context 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Characters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The rebels</a:t>
            </a:r>
          </a:p>
          <a:p>
            <a:pPr lvl="1"/>
            <a:r>
              <a:rPr lang="en-US" sz="1600" dirty="0" err="1" smtClean="0"/>
              <a:t>Phanii</a:t>
            </a:r>
            <a:r>
              <a:rPr lang="en-US" sz="1600" dirty="0" smtClean="0"/>
              <a:t> (RM)</a:t>
            </a:r>
          </a:p>
          <a:p>
            <a:pPr lvl="1"/>
            <a:r>
              <a:rPr lang="en-US" sz="1600" dirty="0" err="1" smtClean="0"/>
              <a:t>Kanya</a:t>
            </a:r>
            <a:r>
              <a:rPr lang="en-US" sz="1600" dirty="0" smtClean="0"/>
              <a:t> (H)</a:t>
            </a:r>
          </a:p>
          <a:p>
            <a:pPr lvl="1"/>
            <a:r>
              <a:rPr lang="en-US" sz="1600" dirty="0" err="1" smtClean="0"/>
              <a:t>Phanida</a:t>
            </a:r>
            <a:r>
              <a:rPr lang="en-US" sz="1600" dirty="0" smtClean="0"/>
              <a:t>  (GC)</a:t>
            </a:r>
          </a:p>
          <a:p>
            <a:r>
              <a:rPr lang="en-US" sz="2000" dirty="0" smtClean="0"/>
              <a:t>The ideal woman</a:t>
            </a:r>
          </a:p>
          <a:p>
            <a:pPr lvl="1"/>
            <a:r>
              <a:rPr lang="en-US" sz="1600" dirty="0" err="1" smtClean="0"/>
              <a:t>Kaew</a:t>
            </a:r>
            <a:r>
              <a:rPr lang="en-US" sz="1600" dirty="0" smtClean="0"/>
              <a:t> (TP)</a:t>
            </a:r>
          </a:p>
          <a:p>
            <a:r>
              <a:rPr lang="en-US" sz="2000" dirty="0" smtClean="0"/>
              <a:t>The earth mother</a:t>
            </a:r>
          </a:p>
          <a:p>
            <a:pPr lvl="1"/>
            <a:r>
              <a:rPr lang="en-US" sz="1600" dirty="0" smtClean="0"/>
              <a:t>Jan (TP)</a:t>
            </a:r>
          </a:p>
          <a:p>
            <a:r>
              <a:rPr lang="en-US" sz="2000" dirty="0" smtClean="0"/>
              <a:t>The weak link  - </a:t>
            </a:r>
            <a:r>
              <a:rPr lang="en-US" sz="1600" dirty="0" smtClean="0"/>
              <a:t>Chat &amp; </a:t>
            </a:r>
            <a:r>
              <a:rPr lang="en-US" sz="1600" dirty="0" err="1" smtClean="0"/>
              <a:t>Laong-dao</a:t>
            </a:r>
            <a:r>
              <a:rPr lang="en-US" sz="1600" dirty="0" smtClean="0"/>
              <a:t> (TP)</a:t>
            </a:r>
          </a:p>
          <a:p>
            <a:r>
              <a:rPr lang="en-US" sz="2000" dirty="0" smtClean="0"/>
              <a:t>The stock characters (</a:t>
            </a:r>
            <a:r>
              <a:rPr lang="en-US" sz="1600" dirty="0" smtClean="0"/>
              <a:t>TP,</a:t>
            </a:r>
            <a:r>
              <a:rPr lang="en-US" sz="2000" dirty="0" smtClean="0"/>
              <a:t> </a:t>
            </a:r>
            <a:r>
              <a:rPr lang="en-US" sz="1600" dirty="0" smtClean="0"/>
              <a:t>GC)</a:t>
            </a:r>
            <a:endParaRPr lang="en-US" sz="2000" dirty="0" smtClean="0"/>
          </a:p>
          <a:p>
            <a:r>
              <a:rPr lang="en-US" sz="2000" dirty="0" smtClean="0"/>
              <a:t>The lover – </a:t>
            </a:r>
            <a:r>
              <a:rPr lang="en-US" sz="2000" dirty="0" err="1" smtClean="0"/>
              <a:t>Oam</a:t>
            </a:r>
            <a:r>
              <a:rPr lang="en-US" sz="2000" dirty="0" smtClean="0"/>
              <a:t> (H)</a:t>
            </a:r>
          </a:p>
          <a:p>
            <a:r>
              <a:rPr lang="en-US" sz="2000" dirty="0" smtClean="0"/>
              <a:t>The victims / scapegoats </a:t>
            </a:r>
          </a:p>
          <a:p>
            <a:pPr lvl="1"/>
            <a:r>
              <a:rPr lang="en-US" sz="1600" dirty="0" err="1" smtClean="0"/>
              <a:t>Phim</a:t>
            </a:r>
            <a:r>
              <a:rPr lang="en-US" sz="1600" dirty="0" smtClean="0"/>
              <a:t> (RM); </a:t>
            </a:r>
            <a:r>
              <a:rPr lang="en-US" sz="1600" dirty="0" err="1" smtClean="0"/>
              <a:t>Mayura</a:t>
            </a:r>
            <a:r>
              <a:rPr lang="en-US" sz="1600" dirty="0" smtClean="0"/>
              <a:t> (RM); </a:t>
            </a:r>
            <a:r>
              <a:rPr lang="en-US" sz="1600" dirty="0" err="1" smtClean="0"/>
              <a:t>Anchalita</a:t>
            </a:r>
            <a:r>
              <a:rPr lang="en-US" sz="1600" dirty="0" smtClean="0"/>
              <a:t> /Anne (GC); </a:t>
            </a:r>
            <a:r>
              <a:rPr lang="en-US" sz="1600" dirty="0" err="1" smtClean="0"/>
              <a:t>Phim</a:t>
            </a:r>
            <a:r>
              <a:rPr lang="en-US" sz="1600" dirty="0" smtClean="0"/>
              <a:t> (H) </a:t>
            </a:r>
          </a:p>
          <a:p>
            <a:pPr lvl="1">
              <a:buNone/>
            </a:pPr>
            <a:endParaRPr lang="en-US" sz="16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The Journey / the quest  / the task</a:t>
            </a:r>
          </a:p>
          <a:p>
            <a:pPr lvl="1"/>
            <a:r>
              <a:rPr lang="en-US" sz="1600" dirty="0" err="1" smtClean="0"/>
              <a:t>Kaew</a:t>
            </a:r>
            <a:r>
              <a:rPr lang="en-US" sz="1600" dirty="0" smtClean="0"/>
              <a:t>  (TP)</a:t>
            </a:r>
          </a:p>
          <a:p>
            <a:pPr lvl="1"/>
            <a:r>
              <a:rPr lang="en-US" sz="1600" dirty="0" err="1" smtClean="0"/>
              <a:t>Ut</a:t>
            </a:r>
            <a:r>
              <a:rPr lang="en-US" sz="1600" dirty="0" smtClean="0"/>
              <a:t> (GC)</a:t>
            </a:r>
          </a:p>
          <a:p>
            <a:pPr lvl="1"/>
            <a:r>
              <a:rPr lang="en-US" sz="1600" dirty="0" err="1" smtClean="0"/>
              <a:t>Phim</a:t>
            </a:r>
            <a:r>
              <a:rPr lang="en-US" sz="1600" dirty="0" smtClean="0"/>
              <a:t> (RM)</a:t>
            </a:r>
          </a:p>
          <a:p>
            <a:pPr lvl="1"/>
            <a:r>
              <a:rPr lang="en-US" sz="1600" dirty="0" err="1" smtClean="0"/>
              <a:t>Phim</a:t>
            </a:r>
            <a:r>
              <a:rPr lang="en-US" sz="1600" dirty="0" smtClean="0"/>
              <a:t> (H)</a:t>
            </a:r>
            <a:r>
              <a:rPr lang="en-US" sz="2000" dirty="0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Perceptions of these characters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The shadow / reflection of the moon</a:t>
            </a:r>
          </a:p>
          <a:p>
            <a:r>
              <a:rPr lang="en-US" sz="2000" dirty="0" smtClean="0"/>
              <a:t>outcast</a:t>
            </a:r>
          </a:p>
          <a:p>
            <a:r>
              <a:rPr lang="en-US" sz="2000" dirty="0" smtClean="0"/>
              <a:t>sick  - need help</a:t>
            </a:r>
          </a:p>
          <a:p>
            <a:r>
              <a:rPr lang="en-US" sz="2000" dirty="0" smtClean="0"/>
              <a:t>evil, sinful, unnatural</a:t>
            </a:r>
          </a:p>
          <a:p>
            <a:pPr>
              <a:buNone/>
            </a:pPr>
            <a:r>
              <a:rPr lang="en-US" sz="2000" dirty="0" smtClean="0"/>
              <a:t>	</a:t>
            </a:r>
          </a:p>
          <a:p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Why?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Family / how the character is raised</a:t>
            </a:r>
          </a:p>
          <a:p>
            <a:pPr lvl="1"/>
            <a:r>
              <a:rPr lang="en-US" sz="2000" dirty="0" err="1" smtClean="0"/>
              <a:t>Ut</a:t>
            </a:r>
            <a:r>
              <a:rPr lang="en-US" sz="2000" dirty="0" smtClean="0"/>
              <a:t> (GC)  </a:t>
            </a:r>
          </a:p>
          <a:p>
            <a:pPr lvl="1"/>
            <a:r>
              <a:rPr lang="en-US" sz="2000" dirty="0" err="1" smtClean="0"/>
              <a:t>Phanii</a:t>
            </a:r>
            <a:r>
              <a:rPr lang="en-US" sz="2000" dirty="0" smtClean="0"/>
              <a:t> (RM)  </a:t>
            </a:r>
          </a:p>
          <a:p>
            <a:pPr lvl="1"/>
            <a:r>
              <a:rPr lang="en-US" sz="2000" dirty="0" err="1" smtClean="0"/>
              <a:t>Kanya</a:t>
            </a:r>
            <a:r>
              <a:rPr lang="en-US" sz="2000" dirty="0" smtClean="0"/>
              <a:t> (H)</a:t>
            </a:r>
          </a:p>
          <a:p>
            <a:r>
              <a:rPr lang="en-US" sz="2400" dirty="0" smtClean="0"/>
              <a:t>One-gender schools   </a:t>
            </a:r>
          </a:p>
          <a:p>
            <a:pPr lvl="1"/>
            <a:r>
              <a:rPr lang="en-US" sz="2000" dirty="0" err="1" smtClean="0"/>
              <a:t>Phim</a:t>
            </a:r>
            <a:r>
              <a:rPr lang="en-US" sz="2000" dirty="0" smtClean="0"/>
              <a:t> (RM)</a:t>
            </a:r>
          </a:p>
          <a:p>
            <a:pPr lvl="1"/>
            <a:r>
              <a:rPr lang="en-US" sz="2000" dirty="0" err="1" smtClean="0"/>
              <a:t>Phanii</a:t>
            </a:r>
            <a:r>
              <a:rPr lang="en-US" sz="2000" dirty="0" smtClean="0"/>
              <a:t> (RM)</a:t>
            </a:r>
          </a:p>
          <a:p>
            <a:pPr lvl="1"/>
            <a:r>
              <a:rPr lang="en-US" sz="2000" dirty="0" err="1" smtClean="0"/>
              <a:t>Phanida</a:t>
            </a:r>
            <a:r>
              <a:rPr lang="en-US" sz="2000" dirty="0" smtClean="0"/>
              <a:t> (GC)</a:t>
            </a:r>
          </a:p>
          <a:p>
            <a:pPr lvl="1"/>
            <a:endParaRPr lang="en-US" sz="20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Healing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Heterosexual relationship</a:t>
            </a:r>
          </a:p>
          <a:p>
            <a:pPr lvl="1"/>
            <a:r>
              <a:rPr lang="en-US" sz="2000" dirty="0" err="1" smtClean="0"/>
              <a:t>Phanii</a:t>
            </a:r>
            <a:r>
              <a:rPr lang="en-US" sz="2000" dirty="0" smtClean="0"/>
              <a:t>  (RM)</a:t>
            </a:r>
          </a:p>
          <a:p>
            <a:pPr lvl="1"/>
            <a:r>
              <a:rPr lang="en-US" sz="2000" dirty="0" err="1" smtClean="0"/>
              <a:t>Mayura</a:t>
            </a:r>
            <a:r>
              <a:rPr lang="en-US" sz="2000" dirty="0" smtClean="0"/>
              <a:t> (RM) </a:t>
            </a:r>
          </a:p>
          <a:p>
            <a:pPr lvl="1"/>
            <a:r>
              <a:rPr lang="en-US" sz="2000" dirty="0" err="1" smtClean="0"/>
              <a:t>Phim</a:t>
            </a:r>
            <a:r>
              <a:rPr lang="en-US" sz="2000" dirty="0" smtClean="0"/>
              <a:t> (RM)</a:t>
            </a:r>
          </a:p>
          <a:p>
            <a:pPr lvl="1"/>
            <a:r>
              <a:rPr lang="en-US" sz="2000" dirty="0" err="1" smtClean="0"/>
              <a:t>Phim</a:t>
            </a:r>
            <a:r>
              <a:rPr lang="en-US" sz="2000" dirty="0" smtClean="0"/>
              <a:t> (H)</a:t>
            </a:r>
          </a:p>
          <a:p>
            <a:pPr lvl="1"/>
            <a:r>
              <a:rPr lang="en-US" sz="2000" dirty="0" smtClean="0"/>
              <a:t>Ann (GC)</a:t>
            </a:r>
          </a:p>
          <a:p>
            <a:pPr lvl="1"/>
            <a:r>
              <a:rPr lang="en-US" sz="2000" dirty="0" err="1" smtClean="0"/>
              <a:t>Ut</a:t>
            </a:r>
            <a:r>
              <a:rPr lang="en-US" sz="2000" dirty="0" smtClean="0"/>
              <a:t> (GC)</a:t>
            </a:r>
          </a:p>
          <a:p>
            <a:r>
              <a:rPr lang="en-US" sz="2400" dirty="0" smtClean="0"/>
              <a:t>Medical cured</a:t>
            </a:r>
          </a:p>
          <a:p>
            <a:pPr lvl="1"/>
            <a:r>
              <a:rPr lang="en-US" sz="2000" dirty="0" err="1" smtClean="0"/>
              <a:t>Phanii</a:t>
            </a:r>
            <a:endParaRPr lang="en-US" sz="2000" dirty="0" smtClean="0"/>
          </a:p>
          <a:p>
            <a:pPr lvl="1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2 decades later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Perception – same</a:t>
            </a:r>
          </a:p>
          <a:p>
            <a:r>
              <a:rPr lang="en-US" sz="2400" dirty="0" smtClean="0"/>
              <a:t>Using heterosexual relationship to clean </a:t>
            </a:r>
            <a:r>
              <a:rPr lang="en-US" sz="2400" smtClean="0"/>
              <a:t>up herself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sed Leaves design template">
  <a:themeElements>
    <a:clrScheme name="Pressed Leaves design template 13">
      <a:dk1>
        <a:srgbClr val="000000"/>
      </a:dk1>
      <a:lt1>
        <a:srgbClr val="F1ECD8"/>
      </a:lt1>
      <a:dk2>
        <a:srgbClr val="4F261E"/>
      </a:dk2>
      <a:lt2>
        <a:srgbClr val="777777"/>
      </a:lt2>
      <a:accent1>
        <a:srgbClr val="909082"/>
      </a:accent1>
      <a:accent2>
        <a:srgbClr val="809EA8"/>
      </a:accent2>
      <a:accent3>
        <a:srgbClr val="F7F4E9"/>
      </a:accent3>
      <a:accent4>
        <a:srgbClr val="000000"/>
      </a:accent4>
      <a:accent5>
        <a:srgbClr val="C6C6C1"/>
      </a:accent5>
      <a:accent6>
        <a:srgbClr val="738F98"/>
      </a:accent6>
      <a:hlink>
        <a:srgbClr val="FFCC66"/>
      </a:hlink>
      <a:folHlink>
        <a:srgbClr val="E9DCB9"/>
      </a:folHlink>
    </a:clrScheme>
    <a:fontScheme name="Pressed Leaves design templat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sed Leave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sed Leave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sed Leave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sed Leave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sed Leave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sed Leave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sed Leave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sed Leave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sed Leave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sed Leave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sed Leave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sed Leave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sed Leaves design template 13">
        <a:dk1>
          <a:srgbClr val="000000"/>
        </a:dk1>
        <a:lt1>
          <a:srgbClr val="F1ECD8"/>
        </a:lt1>
        <a:dk2>
          <a:srgbClr val="4F261E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F7F4E9"/>
        </a:accent3>
        <a:accent4>
          <a:srgbClr val="000000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Pressed Leaves design template</Template>
  <TotalTime>976</TotalTime>
  <Words>293</Words>
  <Application>Microsoft Office PowerPoint</Application>
  <PresentationFormat>On-screen Show (4:3)</PresentationFormat>
  <Paragraphs>69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Pressed Leaves design template</vt:lpstr>
      <vt:lpstr>Third Gender as Seen in Thai Contemporary Fiction Jenjit Gasigijtamrong  Payap University, Chiang Mai</vt:lpstr>
      <vt:lpstr>Purposes</vt:lpstr>
      <vt:lpstr>The 4 Novels</vt:lpstr>
      <vt:lpstr>Characters</vt:lpstr>
      <vt:lpstr>Slide 5</vt:lpstr>
      <vt:lpstr>Perceptions of these characters</vt:lpstr>
      <vt:lpstr>Why?</vt:lpstr>
      <vt:lpstr>Healing</vt:lpstr>
      <vt:lpstr>2 decades later</vt:lpstr>
    </vt:vector>
  </TitlesOfParts>
  <Manager/>
  <Company>kalum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iLLuSioN</dc:creator>
  <cp:keywords/>
  <dc:description/>
  <cp:lastModifiedBy>jenjit</cp:lastModifiedBy>
  <cp:revision>105</cp:revision>
  <dcterms:created xsi:type="dcterms:W3CDTF">2009-05-11T10:34:17Z</dcterms:created>
  <dcterms:modified xsi:type="dcterms:W3CDTF">2011-08-04T04:42:56Z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TC100690481033</vt:lpwstr>
  </property>
</Properties>
</file>